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93" r:id="rId2"/>
    <p:sldId id="308" r:id="rId3"/>
    <p:sldId id="318" r:id="rId4"/>
    <p:sldId id="317" r:id="rId5"/>
    <p:sldId id="299" r:id="rId6"/>
    <p:sldId id="295" r:id="rId7"/>
    <p:sldId id="296" r:id="rId8"/>
    <p:sldId id="297" r:id="rId9"/>
    <p:sldId id="298" r:id="rId10"/>
    <p:sldId id="309" r:id="rId11"/>
    <p:sldId id="300" r:id="rId12"/>
    <p:sldId id="289" r:id="rId13"/>
    <p:sldId id="258" r:id="rId14"/>
    <p:sldId id="259" r:id="rId15"/>
    <p:sldId id="314" r:id="rId16"/>
    <p:sldId id="301" r:id="rId17"/>
    <p:sldId id="260" r:id="rId18"/>
    <p:sldId id="281" r:id="rId19"/>
    <p:sldId id="261" r:id="rId20"/>
    <p:sldId id="262" r:id="rId21"/>
    <p:sldId id="263" r:id="rId22"/>
    <p:sldId id="310" r:id="rId23"/>
    <p:sldId id="264" r:id="rId24"/>
    <p:sldId id="265" r:id="rId25"/>
    <p:sldId id="266" r:id="rId26"/>
    <p:sldId id="303" r:id="rId27"/>
    <p:sldId id="267" r:id="rId28"/>
    <p:sldId id="269" r:id="rId29"/>
    <p:sldId id="283" r:id="rId30"/>
    <p:sldId id="282" r:id="rId31"/>
    <p:sldId id="268" r:id="rId32"/>
    <p:sldId id="271" r:id="rId33"/>
    <p:sldId id="270" r:id="rId34"/>
    <p:sldId id="311" r:id="rId35"/>
    <p:sldId id="312" r:id="rId36"/>
    <p:sldId id="313" r:id="rId37"/>
    <p:sldId id="302" r:id="rId38"/>
    <p:sldId id="279" r:id="rId39"/>
    <p:sldId id="292" r:id="rId40"/>
    <p:sldId id="278"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64" autoAdjust="0"/>
    <p:restoredTop sz="86355" autoAdjust="0"/>
  </p:normalViewPr>
  <p:slideViewPr>
    <p:cSldViewPr snapToGrid="0">
      <p:cViewPr>
        <p:scale>
          <a:sx n="100" d="100"/>
          <a:sy n="100" d="100"/>
        </p:scale>
        <p:origin x="-726" y="-780"/>
      </p:cViewPr>
      <p:guideLst>
        <p:guide orient="horz" pos="2160"/>
        <p:guide pos="3840"/>
      </p:guideLst>
    </p:cSldViewPr>
  </p:slideViewPr>
  <p:outlineViewPr>
    <p:cViewPr>
      <p:scale>
        <a:sx n="33" d="100"/>
        <a:sy n="33" d="100"/>
      </p:scale>
      <p:origin x="0" y="-51936"/>
    </p:cViewPr>
  </p:outlineViewPr>
  <p:notesTextViewPr>
    <p:cViewPr>
      <p:scale>
        <a:sx n="1" d="1"/>
        <a:sy n="1" d="1"/>
      </p:scale>
      <p:origin x="0" y="0"/>
    </p:cViewPr>
  </p:notesTextViewPr>
  <p:sorterViewPr>
    <p:cViewPr>
      <p:scale>
        <a:sx n="100" d="100"/>
        <a:sy n="100" d="100"/>
      </p:scale>
      <p:origin x="0" y="-3774"/>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ata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08258-7209-458B-BA18-BD5629FB560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20E2F7FA-CB83-4BB0-8047-ABD21E732D7A}">
      <dgm:prSet phldrT="[Texte]" custT="1"/>
      <dgm:spPr/>
      <dgm:t>
        <a:bodyPr/>
        <a:lstStyle/>
        <a:p>
          <a:r>
            <a:rPr lang="fr-FR" sz="2000" b="1" dirty="0"/>
            <a:t>Clarifie</a:t>
          </a:r>
          <a:endParaRPr lang="fr-FR" sz="1900" b="1" dirty="0"/>
        </a:p>
      </dgm:t>
    </dgm:pt>
    <dgm:pt modelId="{9552CB70-89A1-411A-A810-8DC7E1A65604}" type="parTrans" cxnId="{F2BE995C-516F-49E4-97CB-AC100430C105}">
      <dgm:prSet/>
      <dgm:spPr/>
      <dgm:t>
        <a:bodyPr/>
        <a:lstStyle/>
        <a:p>
          <a:endParaRPr lang="fr-FR"/>
        </a:p>
      </dgm:t>
    </dgm:pt>
    <dgm:pt modelId="{0ACD72F1-AA31-4E50-96BA-77B469AB6990}" type="sibTrans" cxnId="{F2BE995C-516F-49E4-97CB-AC100430C105}">
      <dgm:prSet/>
      <dgm:spPr/>
      <dgm:t>
        <a:bodyPr/>
        <a:lstStyle/>
        <a:p>
          <a:endParaRPr lang="fr-FR"/>
        </a:p>
      </dgm:t>
    </dgm:pt>
    <dgm:pt modelId="{E4C7CC8E-E1D1-4B5A-AC21-822E3423812E}">
      <dgm:prSet phldrT="[Texte]" custT="1"/>
      <dgm:spPr/>
      <dgm:t>
        <a:bodyPr/>
        <a:lstStyle/>
        <a:p>
          <a:r>
            <a:rPr lang="fr-FR" sz="2000" b="1" dirty="0"/>
            <a:t>Renforce</a:t>
          </a:r>
          <a:endParaRPr lang="fr-FR" sz="1900" b="1" dirty="0"/>
        </a:p>
      </dgm:t>
    </dgm:pt>
    <dgm:pt modelId="{A4C3F5B9-4EAD-46E4-A3A8-F9DE46AA077E}" type="parTrans" cxnId="{8BD8E769-4964-402B-BB7A-1E95E0355E17}">
      <dgm:prSet/>
      <dgm:spPr/>
      <dgm:t>
        <a:bodyPr/>
        <a:lstStyle/>
        <a:p>
          <a:endParaRPr lang="fr-FR"/>
        </a:p>
      </dgm:t>
    </dgm:pt>
    <dgm:pt modelId="{8200ADE7-E002-4BE5-90D8-08D161B5C276}" type="sibTrans" cxnId="{8BD8E769-4964-402B-BB7A-1E95E0355E17}">
      <dgm:prSet/>
      <dgm:spPr/>
      <dgm:t>
        <a:bodyPr/>
        <a:lstStyle/>
        <a:p>
          <a:endParaRPr lang="fr-FR"/>
        </a:p>
      </dgm:t>
    </dgm:pt>
    <dgm:pt modelId="{54F3EB83-2A91-445B-892D-80C653CF1B29}">
      <dgm:prSet phldrT="[Texte]" custT="1"/>
      <dgm:spPr/>
      <dgm:t>
        <a:bodyPr/>
        <a:lstStyle/>
        <a:p>
          <a:r>
            <a:rPr lang="fr-FR" sz="2000" b="1" dirty="0"/>
            <a:t>Redessine</a:t>
          </a:r>
        </a:p>
      </dgm:t>
    </dgm:pt>
    <dgm:pt modelId="{A66FD143-626E-4BB2-86BA-DC80524C1B29}" type="parTrans" cxnId="{C510A509-3A0B-4A41-B87E-91EF09D8AEFD}">
      <dgm:prSet/>
      <dgm:spPr/>
      <dgm:t>
        <a:bodyPr/>
        <a:lstStyle/>
        <a:p>
          <a:endParaRPr lang="fr-FR"/>
        </a:p>
      </dgm:t>
    </dgm:pt>
    <dgm:pt modelId="{A1276DA0-B8A1-4842-8F0F-2DC6EF4AFFF3}" type="sibTrans" cxnId="{C510A509-3A0B-4A41-B87E-91EF09D8AEFD}">
      <dgm:prSet/>
      <dgm:spPr/>
      <dgm:t>
        <a:bodyPr/>
        <a:lstStyle/>
        <a:p>
          <a:endParaRPr lang="fr-FR"/>
        </a:p>
      </dgm:t>
    </dgm:pt>
    <dgm:pt modelId="{217DC5B3-BBF3-4AC1-AE13-FB1723DA43F4}">
      <dgm:prSet phldrT="[Texte]"/>
      <dgm:spPr/>
      <dgm:t>
        <a:bodyPr/>
        <a:lstStyle/>
        <a:p>
          <a:pPr>
            <a:buNone/>
          </a:pPr>
          <a:r>
            <a:rPr lang="fr-FR" b="1" dirty="0"/>
            <a:t>Les compétences de chaque collectivité</a:t>
          </a:r>
        </a:p>
      </dgm:t>
    </dgm:pt>
    <dgm:pt modelId="{DFF3A56C-AB61-45D0-B7B6-89A3BCBB4AFE}" type="parTrans" cxnId="{040621B5-EDEA-4958-A3EB-15ECCE3BD0B0}">
      <dgm:prSet/>
      <dgm:spPr/>
      <dgm:t>
        <a:bodyPr/>
        <a:lstStyle/>
        <a:p>
          <a:endParaRPr lang="fr-FR"/>
        </a:p>
      </dgm:t>
    </dgm:pt>
    <dgm:pt modelId="{20E0B152-7E37-4DA9-9E7B-E48254FC6A2B}" type="sibTrans" cxnId="{040621B5-EDEA-4958-A3EB-15ECCE3BD0B0}">
      <dgm:prSet/>
      <dgm:spPr/>
      <dgm:t>
        <a:bodyPr/>
        <a:lstStyle/>
        <a:p>
          <a:endParaRPr lang="fr-FR"/>
        </a:p>
      </dgm:t>
    </dgm:pt>
    <dgm:pt modelId="{0C858C69-A33D-4B6B-BBCA-53BFC9C9AE54}">
      <dgm:prSet phldrT="[Texte]"/>
      <dgm:spPr/>
      <dgm:t>
        <a:bodyPr/>
        <a:lstStyle/>
        <a:p>
          <a:pPr>
            <a:buNone/>
          </a:pPr>
          <a:r>
            <a:rPr lang="fr-FR" b="1" dirty="0"/>
            <a:t>Le rôle de chef de file de la région</a:t>
          </a:r>
        </a:p>
      </dgm:t>
    </dgm:pt>
    <dgm:pt modelId="{919ED51F-0257-4B75-89F4-2D5DA503FDE2}" type="parTrans" cxnId="{1A2FD572-7424-4872-9B1B-8D2D8BA6355C}">
      <dgm:prSet/>
      <dgm:spPr/>
      <dgm:t>
        <a:bodyPr/>
        <a:lstStyle/>
        <a:p>
          <a:endParaRPr lang="fr-FR"/>
        </a:p>
      </dgm:t>
    </dgm:pt>
    <dgm:pt modelId="{BF093DF5-5D27-43A0-994B-5152313DEA9A}" type="sibTrans" cxnId="{1A2FD572-7424-4872-9B1B-8D2D8BA6355C}">
      <dgm:prSet/>
      <dgm:spPr/>
      <dgm:t>
        <a:bodyPr/>
        <a:lstStyle/>
        <a:p>
          <a:endParaRPr lang="fr-FR"/>
        </a:p>
      </dgm:t>
    </dgm:pt>
    <dgm:pt modelId="{6201C964-1C77-41E3-B4B7-225ED8BB8CA9}">
      <dgm:prSet phldrT="[Texte]"/>
      <dgm:spPr/>
      <dgm:t>
        <a:bodyPr/>
        <a:lstStyle/>
        <a:p>
          <a:pPr>
            <a:buNone/>
          </a:pPr>
          <a:r>
            <a:rPr lang="fr-FR" b="1" dirty="0"/>
            <a:t>La carte intercommunale autour des bassins de vie</a:t>
          </a:r>
        </a:p>
      </dgm:t>
    </dgm:pt>
    <dgm:pt modelId="{91902D38-9E96-4C46-A404-1EC0929FEA7F}" type="parTrans" cxnId="{C71DF2B1-4F68-4AE9-823C-6F55FDD0A4BA}">
      <dgm:prSet/>
      <dgm:spPr/>
      <dgm:t>
        <a:bodyPr/>
        <a:lstStyle/>
        <a:p>
          <a:endParaRPr lang="fr-FR"/>
        </a:p>
      </dgm:t>
    </dgm:pt>
    <dgm:pt modelId="{5B857F62-2A6A-4F93-87DF-618668D85EAE}" type="sibTrans" cxnId="{C71DF2B1-4F68-4AE9-823C-6F55FDD0A4BA}">
      <dgm:prSet/>
      <dgm:spPr/>
      <dgm:t>
        <a:bodyPr/>
        <a:lstStyle/>
        <a:p>
          <a:endParaRPr lang="fr-FR"/>
        </a:p>
      </dgm:t>
    </dgm:pt>
    <dgm:pt modelId="{421D0234-AF08-4D85-936F-6050D743B61D}" type="pres">
      <dgm:prSet presAssocID="{14908258-7209-458B-BA18-BD5629FB5604}" presName="linear" presStyleCnt="0">
        <dgm:presLayoutVars>
          <dgm:dir/>
          <dgm:animLvl val="lvl"/>
          <dgm:resizeHandles val="exact"/>
        </dgm:presLayoutVars>
      </dgm:prSet>
      <dgm:spPr/>
    </dgm:pt>
    <dgm:pt modelId="{CD7775E9-79A9-4A1F-8C9A-AE1AB7B6C7E6}" type="pres">
      <dgm:prSet presAssocID="{20E2F7FA-CB83-4BB0-8047-ABD21E732D7A}" presName="parentLin" presStyleCnt="0"/>
      <dgm:spPr/>
    </dgm:pt>
    <dgm:pt modelId="{A7443FF5-DC35-4184-B97A-00A85208FD54}" type="pres">
      <dgm:prSet presAssocID="{20E2F7FA-CB83-4BB0-8047-ABD21E732D7A}" presName="parentLeftMargin" presStyleLbl="node1" presStyleIdx="0" presStyleCnt="3"/>
      <dgm:spPr/>
    </dgm:pt>
    <dgm:pt modelId="{0E6C01E8-492A-471C-BF22-AF972FEBD0DB}" type="pres">
      <dgm:prSet presAssocID="{20E2F7FA-CB83-4BB0-8047-ABD21E732D7A}" presName="parentText" presStyleLbl="node1" presStyleIdx="0" presStyleCnt="3" custScaleX="31609">
        <dgm:presLayoutVars>
          <dgm:chMax val="0"/>
          <dgm:bulletEnabled val="1"/>
        </dgm:presLayoutVars>
      </dgm:prSet>
      <dgm:spPr/>
    </dgm:pt>
    <dgm:pt modelId="{6D013652-9F71-4E89-8971-9A288D31BFB7}" type="pres">
      <dgm:prSet presAssocID="{20E2F7FA-CB83-4BB0-8047-ABD21E732D7A}" presName="negativeSpace" presStyleCnt="0"/>
      <dgm:spPr/>
    </dgm:pt>
    <dgm:pt modelId="{DFF3C002-4B0D-419E-908E-D5A349CF1956}" type="pres">
      <dgm:prSet presAssocID="{20E2F7FA-CB83-4BB0-8047-ABD21E732D7A}" presName="childText" presStyleLbl="conFgAcc1" presStyleIdx="0" presStyleCnt="3">
        <dgm:presLayoutVars>
          <dgm:bulletEnabled val="1"/>
        </dgm:presLayoutVars>
      </dgm:prSet>
      <dgm:spPr/>
    </dgm:pt>
    <dgm:pt modelId="{9E7042BF-230E-48E0-BFA9-9C162117E4FA}" type="pres">
      <dgm:prSet presAssocID="{0ACD72F1-AA31-4E50-96BA-77B469AB6990}" presName="spaceBetweenRectangles" presStyleCnt="0"/>
      <dgm:spPr/>
    </dgm:pt>
    <dgm:pt modelId="{64B5A75D-828C-4B17-B312-93361AEA9D29}" type="pres">
      <dgm:prSet presAssocID="{E4C7CC8E-E1D1-4B5A-AC21-822E3423812E}" presName="parentLin" presStyleCnt="0"/>
      <dgm:spPr/>
    </dgm:pt>
    <dgm:pt modelId="{1823C87C-ACD3-4878-A0DC-CB5962E0697C}" type="pres">
      <dgm:prSet presAssocID="{E4C7CC8E-E1D1-4B5A-AC21-822E3423812E}" presName="parentLeftMargin" presStyleLbl="node1" presStyleIdx="0" presStyleCnt="3"/>
      <dgm:spPr/>
    </dgm:pt>
    <dgm:pt modelId="{56E2AC52-BF94-4C84-AF34-798C8187A281}" type="pres">
      <dgm:prSet presAssocID="{E4C7CC8E-E1D1-4B5A-AC21-822E3423812E}" presName="parentText" presStyleLbl="node1" presStyleIdx="1" presStyleCnt="3" custScaleX="31609">
        <dgm:presLayoutVars>
          <dgm:chMax val="0"/>
          <dgm:bulletEnabled val="1"/>
        </dgm:presLayoutVars>
      </dgm:prSet>
      <dgm:spPr/>
    </dgm:pt>
    <dgm:pt modelId="{2A095688-8DFA-4ACB-858E-118D9D79CD93}" type="pres">
      <dgm:prSet presAssocID="{E4C7CC8E-E1D1-4B5A-AC21-822E3423812E}" presName="negativeSpace" presStyleCnt="0"/>
      <dgm:spPr/>
    </dgm:pt>
    <dgm:pt modelId="{B7610FA9-6ECA-437B-B1B6-DF6B14D9637D}" type="pres">
      <dgm:prSet presAssocID="{E4C7CC8E-E1D1-4B5A-AC21-822E3423812E}" presName="childText" presStyleLbl="conFgAcc1" presStyleIdx="1" presStyleCnt="3">
        <dgm:presLayoutVars>
          <dgm:bulletEnabled val="1"/>
        </dgm:presLayoutVars>
      </dgm:prSet>
      <dgm:spPr/>
    </dgm:pt>
    <dgm:pt modelId="{21D3DE47-5C3E-4743-A79D-5B0570BFF66F}" type="pres">
      <dgm:prSet presAssocID="{8200ADE7-E002-4BE5-90D8-08D161B5C276}" presName="spaceBetweenRectangles" presStyleCnt="0"/>
      <dgm:spPr/>
    </dgm:pt>
    <dgm:pt modelId="{23FF6382-2FE3-41A0-8859-BEC1CA689D4E}" type="pres">
      <dgm:prSet presAssocID="{54F3EB83-2A91-445B-892D-80C653CF1B29}" presName="parentLin" presStyleCnt="0"/>
      <dgm:spPr/>
    </dgm:pt>
    <dgm:pt modelId="{735282BF-9B27-45C7-B85E-CBE8AEBEEBAD}" type="pres">
      <dgm:prSet presAssocID="{54F3EB83-2A91-445B-892D-80C653CF1B29}" presName="parentLeftMargin" presStyleLbl="node1" presStyleIdx="1" presStyleCnt="3"/>
      <dgm:spPr/>
    </dgm:pt>
    <dgm:pt modelId="{2EDD968F-9A8A-4F12-B14A-6EF87B4D5F2A}" type="pres">
      <dgm:prSet presAssocID="{54F3EB83-2A91-445B-892D-80C653CF1B29}" presName="parentText" presStyleLbl="node1" presStyleIdx="2" presStyleCnt="3" custScaleX="32779">
        <dgm:presLayoutVars>
          <dgm:chMax val="0"/>
          <dgm:bulletEnabled val="1"/>
        </dgm:presLayoutVars>
      </dgm:prSet>
      <dgm:spPr/>
    </dgm:pt>
    <dgm:pt modelId="{7EBACB38-FD2E-43B8-A823-44ED21571C47}" type="pres">
      <dgm:prSet presAssocID="{54F3EB83-2A91-445B-892D-80C653CF1B29}" presName="negativeSpace" presStyleCnt="0"/>
      <dgm:spPr/>
    </dgm:pt>
    <dgm:pt modelId="{A038023E-0415-4A49-98BA-3E41E77F3C92}" type="pres">
      <dgm:prSet presAssocID="{54F3EB83-2A91-445B-892D-80C653CF1B29}" presName="childText" presStyleLbl="conFgAcc1" presStyleIdx="2" presStyleCnt="3">
        <dgm:presLayoutVars>
          <dgm:bulletEnabled val="1"/>
        </dgm:presLayoutVars>
      </dgm:prSet>
      <dgm:spPr/>
    </dgm:pt>
  </dgm:ptLst>
  <dgm:cxnLst>
    <dgm:cxn modelId="{C510A509-3A0B-4A41-B87E-91EF09D8AEFD}" srcId="{14908258-7209-458B-BA18-BD5629FB5604}" destId="{54F3EB83-2A91-445B-892D-80C653CF1B29}" srcOrd="2" destOrd="0" parTransId="{A66FD143-626E-4BB2-86BA-DC80524C1B29}" sibTransId="{A1276DA0-B8A1-4842-8F0F-2DC6EF4AFFF3}"/>
    <dgm:cxn modelId="{F2BE995C-516F-49E4-97CB-AC100430C105}" srcId="{14908258-7209-458B-BA18-BD5629FB5604}" destId="{20E2F7FA-CB83-4BB0-8047-ABD21E732D7A}" srcOrd="0" destOrd="0" parTransId="{9552CB70-89A1-411A-A810-8DC7E1A65604}" sibTransId="{0ACD72F1-AA31-4E50-96BA-77B469AB6990}"/>
    <dgm:cxn modelId="{902DBB41-5EE4-4377-8F14-430357A280EB}" type="presOf" srcId="{54F3EB83-2A91-445B-892D-80C653CF1B29}" destId="{2EDD968F-9A8A-4F12-B14A-6EF87B4D5F2A}" srcOrd="1" destOrd="0" presId="urn:microsoft.com/office/officeart/2005/8/layout/list1"/>
    <dgm:cxn modelId="{8BD8E769-4964-402B-BB7A-1E95E0355E17}" srcId="{14908258-7209-458B-BA18-BD5629FB5604}" destId="{E4C7CC8E-E1D1-4B5A-AC21-822E3423812E}" srcOrd="1" destOrd="0" parTransId="{A4C3F5B9-4EAD-46E4-A3A8-F9DE46AA077E}" sibTransId="{8200ADE7-E002-4BE5-90D8-08D161B5C276}"/>
    <dgm:cxn modelId="{468C374C-2DDD-48F5-9F02-F96945C646F6}" type="presOf" srcId="{E4C7CC8E-E1D1-4B5A-AC21-822E3423812E}" destId="{56E2AC52-BF94-4C84-AF34-798C8187A281}" srcOrd="1" destOrd="0" presId="urn:microsoft.com/office/officeart/2005/8/layout/list1"/>
    <dgm:cxn modelId="{BDD09A4D-095E-4F48-A7BE-86DEB25AA511}" type="presOf" srcId="{217DC5B3-BBF3-4AC1-AE13-FB1723DA43F4}" destId="{DFF3C002-4B0D-419E-908E-D5A349CF1956}" srcOrd="0" destOrd="0" presId="urn:microsoft.com/office/officeart/2005/8/layout/list1"/>
    <dgm:cxn modelId="{70657A4F-A812-4DB3-9510-592C21263E23}" type="presOf" srcId="{14908258-7209-458B-BA18-BD5629FB5604}" destId="{421D0234-AF08-4D85-936F-6050D743B61D}" srcOrd="0" destOrd="0" presId="urn:microsoft.com/office/officeart/2005/8/layout/list1"/>
    <dgm:cxn modelId="{1A2FD572-7424-4872-9B1B-8D2D8BA6355C}" srcId="{E4C7CC8E-E1D1-4B5A-AC21-822E3423812E}" destId="{0C858C69-A33D-4B6B-BBCA-53BFC9C9AE54}" srcOrd="0" destOrd="0" parTransId="{919ED51F-0257-4B75-89F4-2D5DA503FDE2}" sibTransId="{BF093DF5-5D27-43A0-994B-5152313DEA9A}"/>
    <dgm:cxn modelId="{E8D0A58E-F8B2-4ECF-9E51-BE3EAC58099B}" type="presOf" srcId="{20E2F7FA-CB83-4BB0-8047-ABD21E732D7A}" destId="{0E6C01E8-492A-471C-BF22-AF972FEBD0DB}" srcOrd="1" destOrd="0" presId="urn:microsoft.com/office/officeart/2005/8/layout/list1"/>
    <dgm:cxn modelId="{C71DF2B1-4F68-4AE9-823C-6F55FDD0A4BA}" srcId="{54F3EB83-2A91-445B-892D-80C653CF1B29}" destId="{6201C964-1C77-41E3-B4B7-225ED8BB8CA9}" srcOrd="0" destOrd="0" parTransId="{91902D38-9E96-4C46-A404-1EC0929FEA7F}" sibTransId="{5B857F62-2A6A-4F93-87DF-618668D85EAE}"/>
    <dgm:cxn modelId="{040621B5-EDEA-4958-A3EB-15ECCE3BD0B0}" srcId="{20E2F7FA-CB83-4BB0-8047-ABD21E732D7A}" destId="{217DC5B3-BBF3-4AC1-AE13-FB1723DA43F4}" srcOrd="0" destOrd="0" parTransId="{DFF3A56C-AB61-45D0-B7B6-89A3BCBB4AFE}" sibTransId="{20E0B152-7E37-4DA9-9E7B-E48254FC6A2B}"/>
    <dgm:cxn modelId="{5CBE07D1-4DCA-40DF-A6D6-31EB95C275C6}" type="presOf" srcId="{54F3EB83-2A91-445B-892D-80C653CF1B29}" destId="{735282BF-9B27-45C7-B85E-CBE8AEBEEBAD}" srcOrd="0" destOrd="0" presId="urn:microsoft.com/office/officeart/2005/8/layout/list1"/>
    <dgm:cxn modelId="{7FBA80D6-58C7-449E-9864-298049B595CF}" type="presOf" srcId="{6201C964-1C77-41E3-B4B7-225ED8BB8CA9}" destId="{A038023E-0415-4A49-98BA-3E41E77F3C92}" srcOrd="0" destOrd="0" presId="urn:microsoft.com/office/officeart/2005/8/layout/list1"/>
    <dgm:cxn modelId="{528B71DC-1F80-451B-A64F-3E6E725044F9}" type="presOf" srcId="{20E2F7FA-CB83-4BB0-8047-ABD21E732D7A}" destId="{A7443FF5-DC35-4184-B97A-00A85208FD54}" srcOrd="0" destOrd="0" presId="urn:microsoft.com/office/officeart/2005/8/layout/list1"/>
    <dgm:cxn modelId="{D6D442E0-C4C5-4343-9CF3-A6C8547AD0F9}" type="presOf" srcId="{0C858C69-A33D-4B6B-BBCA-53BFC9C9AE54}" destId="{B7610FA9-6ECA-437B-B1B6-DF6B14D9637D}" srcOrd="0" destOrd="0" presId="urn:microsoft.com/office/officeart/2005/8/layout/list1"/>
    <dgm:cxn modelId="{CF4DA6EA-D427-4FF2-8271-DC4B435E5D94}" type="presOf" srcId="{E4C7CC8E-E1D1-4B5A-AC21-822E3423812E}" destId="{1823C87C-ACD3-4878-A0DC-CB5962E0697C}" srcOrd="0" destOrd="0" presId="urn:microsoft.com/office/officeart/2005/8/layout/list1"/>
    <dgm:cxn modelId="{5C167516-1344-474E-8277-CC5750E93594}" type="presParOf" srcId="{421D0234-AF08-4D85-936F-6050D743B61D}" destId="{CD7775E9-79A9-4A1F-8C9A-AE1AB7B6C7E6}" srcOrd="0" destOrd="0" presId="urn:microsoft.com/office/officeart/2005/8/layout/list1"/>
    <dgm:cxn modelId="{9270AB28-7A29-4D3E-9EA2-9BB69AEB71BF}" type="presParOf" srcId="{CD7775E9-79A9-4A1F-8C9A-AE1AB7B6C7E6}" destId="{A7443FF5-DC35-4184-B97A-00A85208FD54}" srcOrd="0" destOrd="0" presId="urn:microsoft.com/office/officeart/2005/8/layout/list1"/>
    <dgm:cxn modelId="{9576C294-F184-4893-AC4F-FB7DE83F7FD3}" type="presParOf" srcId="{CD7775E9-79A9-4A1F-8C9A-AE1AB7B6C7E6}" destId="{0E6C01E8-492A-471C-BF22-AF972FEBD0DB}" srcOrd="1" destOrd="0" presId="urn:microsoft.com/office/officeart/2005/8/layout/list1"/>
    <dgm:cxn modelId="{83F45F6B-5C5E-4C69-9015-70A0676E688F}" type="presParOf" srcId="{421D0234-AF08-4D85-936F-6050D743B61D}" destId="{6D013652-9F71-4E89-8971-9A288D31BFB7}" srcOrd="1" destOrd="0" presId="urn:microsoft.com/office/officeart/2005/8/layout/list1"/>
    <dgm:cxn modelId="{A2675DAF-FAA6-4D23-A72B-2F282B2637E6}" type="presParOf" srcId="{421D0234-AF08-4D85-936F-6050D743B61D}" destId="{DFF3C002-4B0D-419E-908E-D5A349CF1956}" srcOrd="2" destOrd="0" presId="urn:microsoft.com/office/officeart/2005/8/layout/list1"/>
    <dgm:cxn modelId="{BABBDD94-E9AE-42D7-BD4F-8CF97560F80C}" type="presParOf" srcId="{421D0234-AF08-4D85-936F-6050D743B61D}" destId="{9E7042BF-230E-48E0-BFA9-9C162117E4FA}" srcOrd="3" destOrd="0" presId="urn:microsoft.com/office/officeart/2005/8/layout/list1"/>
    <dgm:cxn modelId="{8237063A-1751-4BF4-9A25-82A0496DE243}" type="presParOf" srcId="{421D0234-AF08-4D85-936F-6050D743B61D}" destId="{64B5A75D-828C-4B17-B312-93361AEA9D29}" srcOrd="4" destOrd="0" presId="urn:microsoft.com/office/officeart/2005/8/layout/list1"/>
    <dgm:cxn modelId="{242380D4-131F-456C-A92D-AE205459E089}" type="presParOf" srcId="{64B5A75D-828C-4B17-B312-93361AEA9D29}" destId="{1823C87C-ACD3-4878-A0DC-CB5962E0697C}" srcOrd="0" destOrd="0" presId="urn:microsoft.com/office/officeart/2005/8/layout/list1"/>
    <dgm:cxn modelId="{04568204-C6B7-404C-B422-F70AE6B85147}" type="presParOf" srcId="{64B5A75D-828C-4B17-B312-93361AEA9D29}" destId="{56E2AC52-BF94-4C84-AF34-798C8187A281}" srcOrd="1" destOrd="0" presId="urn:microsoft.com/office/officeart/2005/8/layout/list1"/>
    <dgm:cxn modelId="{2D9286C2-E5F1-4714-BFFB-EBC631C9B527}" type="presParOf" srcId="{421D0234-AF08-4D85-936F-6050D743B61D}" destId="{2A095688-8DFA-4ACB-858E-118D9D79CD93}" srcOrd="5" destOrd="0" presId="urn:microsoft.com/office/officeart/2005/8/layout/list1"/>
    <dgm:cxn modelId="{E9E636F7-2CF6-429C-AD5B-E5B39779A457}" type="presParOf" srcId="{421D0234-AF08-4D85-936F-6050D743B61D}" destId="{B7610FA9-6ECA-437B-B1B6-DF6B14D9637D}" srcOrd="6" destOrd="0" presId="urn:microsoft.com/office/officeart/2005/8/layout/list1"/>
    <dgm:cxn modelId="{ADF4784A-691A-4021-BB94-F33C807F440F}" type="presParOf" srcId="{421D0234-AF08-4D85-936F-6050D743B61D}" destId="{21D3DE47-5C3E-4743-A79D-5B0570BFF66F}" srcOrd="7" destOrd="0" presId="urn:microsoft.com/office/officeart/2005/8/layout/list1"/>
    <dgm:cxn modelId="{21BB2104-2350-4CF7-8294-D5863DC752BB}" type="presParOf" srcId="{421D0234-AF08-4D85-936F-6050D743B61D}" destId="{23FF6382-2FE3-41A0-8859-BEC1CA689D4E}" srcOrd="8" destOrd="0" presId="urn:microsoft.com/office/officeart/2005/8/layout/list1"/>
    <dgm:cxn modelId="{09127570-86DB-40AA-8788-E0517CF1C64E}" type="presParOf" srcId="{23FF6382-2FE3-41A0-8859-BEC1CA689D4E}" destId="{735282BF-9B27-45C7-B85E-CBE8AEBEEBAD}" srcOrd="0" destOrd="0" presId="urn:microsoft.com/office/officeart/2005/8/layout/list1"/>
    <dgm:cxn modelId="{B5BA65B6-008E-4101-8A61-025F06FD335A}" type="presParOf" srcId="{23FF6382-2FE3-41A0-8859-BEC1CA689D4E}" destId="{2EDD968F-9A8A-4F12-B14A-6EF87B4D5F2A}" srcOrd="1" destOrd="0" presId="urn:microsoft.com/office/officeart/2005/8/layout/list1"/>
    <dgm:cxn modelId="{B00AC1AA-84D7-4867-8D84-D998C09D53A7}" type="presParOf" srcId="{421D0234-AF08-4D85-936F-6050D743B61D}" destId="{7EBACB38-FD2E-43B8-A823-44ED21571C47}" srcOrd="9" destOrd="0" presId="urn:microsoft.com/office/officeart/2005/8/layout/list1"/>
    <dgm:cxn modelId="{5C82F8EE-D96B-44BA-9B13-6FA0DE5281AD}" type="presParOf" srcId="{421D0234-AF08-4D85-936F-6050D743B61D}" destId="{A038023E-0415-4A49-98BA-3E41E77F3C9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3D53CB-F293-45EA-81FB-EC8F4AA21EF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r-FR"/>
        </a:p>
      </dgm:t>
    </dgm:pt>
    <dgm:pt modelId="{B4F3CBAA-ED53-4CEE-B441-53A8CCDB3FC1}">
      <dgm:prSet phldrT="[Texte]"/>
      <dgm:spPr/>
      <dgm:t>
        <a:bodyPr/>
        <a:lstStyle/>
        <a:p>
          <a:r>
            <a:rPr lang="fr-FR" dirty="0"/>
            <a:t>Région (chef de file)</a:t>
          </a:r>
        </a:p>
      </dgm:t>
    </dgm:pt>
    <dgm:pt modelId="{954C9515-A799-4591-89E4-B1393EBE1C68}" type="parTrans" cxnId="{C14D8512-C094-4052-B576-025A91DBED8C}">
      <dgm:prSet/>
      <dgm:spPr/>
      <dgm:t>
        <a:bodyPr/>
        <a:lstStyle/>
        <a:p>
          <a:endParaRPr lang="fr-FR"/>
        </a:p>
      </dgm:t>
    </dgm:pt>
    <dgm:pt modelId="{217BF72B-58E6-4E2F-86D1-D7FF193A4F75}" type="sibTrans" cxnId="{C14D8512-C094-4052-B576-025A91DBED8C}">
      <dgm:prSet/>
      <dgm:spPr/>
      <dgm:t>
        <a:bodyPr/>
        <a:lstStyle/>
        <a:p>
          <a:endParaRPr lang="fr-FR"/>
        </a:p>
      </dgm:t>
    </dgm:pt>
    <dgm:pt modelId="{DA58A82D-1918-4A64-A22B-FF8989F7B9A5}">
      <dgm:prSet phldrT="[Texte]"/>
      <dgm:spPr/>
      <dgm:t>
        <a:bodyPr anchor="t"/>
        <a:lstStyle/>
        <a:p>
          <a:r>
            <a:rPr lang="fr-FR" dirty="0"/>
            <a:t>Département</a:t>
          </a:r>
        </a:p>
      </dgm:t>
    </dgm:pt>
    <dgm:pt modelId="{F76549BC-49E2-46A7-A272-A1A3CCA14948}" type="parTrans" cxnId="{AC99195E-0681-4A09-A642-4C185A0FCA67}">
      <dgm:prSet/>
      <dgm:spPr/>
      <dgm:t>
        <a:bodyPr/>
        <a:lstStyle/>
        <a:p>
          <a:endParaRPr lang="fr-FR"/>
        </a:p>
      </dgm:t>
    </dgm:pt>
    <dgm:pt modelId="{4D782719-B9C7-47CD-A7D3-416784349AF1}" type="sibTrans" cxnId="{AC99195E-0681-4A09-A642-4C185A0FCA67}">
      <dgm:prSet/>
      <dgm:spPr/>
      <dgm:t>
        <a:bodyPr/>
        <a:lstStyle/>
        <a:p>
          <a:endParaRPr lang="fr-FR"/>
        </a:p>
      </dgm:t>
    </dgm:pt>
    <dgm:pt modelId="{244DF04C-4B75-484D-9835-3DB666C5468C}">
      <dgm:prSet phldrT="[Texte]"/>
      <dgm:spPr/>
      <dgm:t>
        <a:bodyPr/>
        <a:lstStyle/>
        <a:p>
          <a:r>
            <a:rPr lang="fr-FR" dirty="0"/>
            <a:t>Communauté de communes (opérateur)</a:t>
          </a:r>
        </a:p>
      </dgm:t>
    </dgm:pt>
    <dgm:pt modelId="{067D6408-A387-4EFA-97E4-EB7AAD904B53}" type="parTrans" cxnId="{840EBA98-7EF0-4059-B20F-067C6E9D5C86}">
      <dgm:prSet/>
      <dgm:spPr/>
      <dgm:t>
        <a:bodyPr/>
        <a:lstStyle/>
        <a:p>
          <a:endParaRPr lang="fr-FR"/>
        </a:p>
      </dgm:t>
    </dgm:pt>
    <dgm:pt modelId="{5F4D44ED-C1B4-4073-B618-75362CF29ED4}" type="sibTrans" cxnId="{840EBA98-7EF0-4059-B20F-067C6E9D5C86}">
      <dgm:prSet/>
      <dgm:spPr/>
      <dgm:t>
        <a:bodyPr/>
        <a:lstStyle/>
        <a:p>
          <a:endParaRPr lang="fr-FR"/>
        </a:p>
      </dgm:t>
    </dgm:pt>
    <dgm:pt modelId="{C72FC0D2-D66D-47AD-9C75-BE94F75B5F20}">
      <dgm:prSet phldrT="[Texte]"/>
      <dgm:spPr/>
      <dgm:t>
        <a:bodyPr/>
        <a:lstStyle/>
        <a:p>
          <a:r>
            <a:rPr lang="fr-FR" dirty="0"/>
            <a:t>Commune</a:t>
          </a:r>
        </a:p>
      </dgm:t>
    </dgm:pt>
    <dgm:pt modelId="{F1C5B753-6173-4D88-BA32-B560BCE64956}" type="parTrans" cxnId="{66024B05-5B27-465C-8AD3-CD8EA83A0101}">
      <dgm:prSet/>
      <dgm:spPr/>
      <dgm:t>
        <a:bodyPr/>
        <a:lstStyle/>
        <a:p>
          <a:endParaRPr lang="fr-FR"/>
        </a:p>
      </dgm:t>
    </dgm:pt>
    <dgm:pt modelId="{E20C247F-92E6-4369-914A-8304C2A8E3E5}" type="sibTrans" cxnId="{66024B05-5B27-465C-8AD3-CD8EA83A0101}">
      <dgm:prSet/>
      <dgm:spPr/>
      <dgm:t>
        <a:bodyPr/>
        <a:lstStyle/>
        <a:p>
          <a:endParaRPr lang="fr-FR"/>
        </a:p>
      </dgm:t>
    </dgm:pt>
    <dgm:pt modelId="{ACCE50E9-4457-444C-AB19-AD7BAE9EC1A6}">
      <dgm:prSet phldrT="[Texte]" custT="1"/>
      <dgm:spPr/>
      <dgm:t>
        <a:bodyPr/>
        <a:lstStyle/>
        <a:p>
          <a:r>
            <a:rPr lang="fr-FR" sz="1600" dirty="0"/>
            <a:t>Tourisme</a:t>
          </a:r>
        </a:p>
      </dgm:t>
    </dgm:pt>
    <dgm:pt modelId="{26EAC92C-94D9-409B-99D3-3DD97A479C5F}" type="parTrans" cxnId="{CE211068-E8FC-4380-BB32-DE329D5C51E8}">
      <dgm:prSet/>
      <dgm:spPr/>
      <dgm:t>
        <a:bodyPr/>
        <a:lstStyle/>
        <a:p>
          <a:endParaRPr lang="fr-FR"/>
        </a:p>
      </dgm:t>
    </dgm:pt>
    <dgm:pt modelId="{92196F15-1776-4075-8AEF-1F5456F8407D}" type="sibTrans" cxnId="{CE211068-E8FC-4380-BB32-DE329D5C51E8}">
      <dgm:prSet/>
      <dgm:spPr/>
      <dgm:t>
        <a:bodyPr/>
        <a:lstStyle/>
        <a:p>
          <a:endParaRPr lang="fr-FR"/>
        </a:p>
      </dgm:t>
    </dgm:pt>
    <dgm:pt modelId="{CB4EA773-ED1E-45F3-8ABE-DE01AE09B14E}">
      <dgm:prSet phldrT="[Texte]" custT="1"/>
      <dgm:spPr/>
      <dgm:t>
        <a:bodyPr/>
        <a:lstStyle/>
        <a:p>
          <a:r>
            <a:rPr lang="fr-FR" sz="1600" dirty="0"/>
            <a:t>Développement Economique </a:t>
          </a:r>
        </a:p>
      </dgm:t>
    </dgm:pt>
    <dgm:pt modelId="{4F65C36A-DA03-439F-9076-D03B727B2B80}" type="parTrans" cxnId="{F70EE227-9D56-4069-86FC-D9046C1AFE1E}">
      <dgm:prSet/>
      <dgm:spPr/>
      <dgm:t>
        <a:bodyPr/>
        <a:lstStyle/>
        <a:p>
          <a:endParaRPr lang="fr-FR"/>
        </a:p>
      </dgm:t>
    </dgm:pt>
    <dgm:pt modelId="{5C7EC437-B649-463C-90AF-9C733A85057E}" type="sibTrans" cxnId="{F70EE227-9D56-4069-86FC-D9046C1AFE1E}">
      <dgm:prSet/>
      <dgm:spPr/>
      <dgm:t>
        <a:bodyPr/>
        <a:lstStyle/>
        <a:p>
          <a:endParaRPr lang="fr-FR"/>
        </a:p>
      </dgm:t>
    </dgm:pt>
    <dgm:pt modelId="{A8616868-8D28-425F-900A-0302FFEC5933}">
      <dgm:prSet phldrT="[Texte]" custT="1"/>
      <dgm:spPr/>
      <dgm:t>
        <a:bodyPr/>
        <a:lstStyle/>
        <a:p>
          <a:r>
            <a:rPr lang="fr-FR" sz="1600" dirty="0"/>
            <a:t>Innovation</a:t>
          </a:r>
          <a:endParaRPr lang="fr-FR" sz="1300" dirty="0"/>
        </a:p>
      </dgm:t>
    </dgm:pt>
    <dgm:pt modelId="{E6AAEE69-5371-49B5-9873-6E4D760D3CCB}" type="parTrans" cxnId="{1666F80C-3B42-41D5-80E8-1E13382BA6DE}">
      <dgm:prSet/>
      <dgm:spPr/>
      <dgm:t>
        <a:bodyPr/>
        <a:lstStyle/>
        <a:p>
          <a:endParaRPr lang="fr-FR"/>
        </a:p>
      </dgm:t>
    </dgm:pt>
    <dgm:pt modelId="{42F55558-201C-47B5-98AE-D3BE3B288883}" type="sibTrans" cxnId="{1666F80C-3B42-41D5-80E8-1E13382BA6DE}">
      <dgm:prSet/>
      <dgm:spPr/>
      <dgm:t>
        <a:bodyPr/>
        <a:lstStyle/>
        <a:p>
          <a:endParaRPr lang="fr-FR"/>
        </a:p>
      </dgm:t>
    </dgm:pt>
    <dgm:pt modelId="{CE5C14CA-9D08-4BCC-8D45-2F45C02059ED}">
      <dgm:prSet phldrT="[Texte]"/>
      <dgm:spPr/>
      <dgm:t>
        <a:bodyPr/>
        <a:lstStyle/>
        <a:p>
          <a:r>
            <a:rPr lang="fr-FR" dirty="0"/>
            <a:t>Promotion touristique</a:t>
          </a:r>
        </a:p>
      </dgm:t>
    </dgm:pt>
    <dgm:pt modelId="{0EBFBE77-9221-4634-9C76-D3A80C19BF36}" type="parTrans" cxnId="{B88C1737-AEC7-43ED-8390-3068EE7EF7BB}">
      <dgm:prSet/>
      <dgm:spPr/>
      <dgm:t>
        <a:bodyPr/>
        <a:lstStyle/>
        <a:p>
          <a:endParaRPr lang="fr-FR"/>
        </a:p>
      </dgm:t>
    </dgm:pt>
    <dgm:pt modelId="{61E488EA-1D2E-48DD-B7A2-683E480A28A4}" type="sibTrans" cxnId="{B88C1737-AEC7-43ED-8390-3068EE7EF7BB}">
      <dgm:prSet/>
      <dgm:spPr/>
      <dgm:t>
        <a:bodyPr/>
        <a:lstStyle/>
        <a:p>
          <a:endParaRPr lang="fr-FR"/>
        </a:p>
      </dgm:t>
    </dgm:pt>
    <dgm:pt modelId="{86B08C63-C1B9-4B6A-B2E7-97B45BAFF62A}">
      <dgm:prSet phldrT="[Texte]"/>
      <dgm:spPr/>
      <dgm:t>
        <a:bodyPr/>
        <a:lstStyle/>
        <a:p>
          <a:r>
            <a:rPr lang="fr-FR" dirty="0"/>
            <a:t>Délégation gestion des ports</a:t>
          </a:r>
        </a:p>
      </dgm:t>
    </dgm:pt>
    <dgm:pt modelId="{A3132322-34E1-49CF-A3A6-BBD19D6BA5AC}" type="parTrans" cxnId="{5EF55FEB-7A07-42B5-89FC-0A472CA16F02}">
      <dgm:prSet/>
      <dgm:spPr/>
      <dgm:t>
        <a:bodyPr/>
        <a:lstStyle/>
        <a:p>
          <a:endParaRPr lang="fr-FR"/>
        </a:p>
      </dgm:t>
    </dgm:pt>
    <dgm:pt modelId="{74DD9DA0-7C86-4618-A6A7-F4747D8729D2}" type="sibTrans" cxnId="{5EF55FEB-7A07-42B5-89FC-0A472CA16F02}">
      <dgm:prSet/>
      <dgm:spPr/>
      <dgm:t>
        <a:bodyPr/>
        <a:lstStyle/>
        <a:p>
          <a:endParaRPr lang="fr-FR"/>
        </a:p>
      </dgm:t>
    </dgm:pt>
    <dgm:pt modelId="{97B06D9A-0076-4C54-828D-3D51C6E13F99}">
      <dgm:prSet phldrT="[Texte]" custT="1"/>
      <dgm:spPr/>
      <dgm:t>
        <a:bodyPr/>
        <a:lstStyle/>
        <a:p>
          <a:r>
            <a:rPr lang="fr-FR" sz="1600" dirty="0"/>
            <a:t>Ports </a:t>
          </a:r>
        </a:p>
        <a:p>
          <a:endParaRPr lang="fr-FR" sz="1300" dirty="0"/>
        </a:p>
      </dgm:t>
    </dgm:pt>
    <dgm:pt modelId="{F3F82676-2149-49DE-8189-A2A56A631059}" type="parTrans" cxnId="{02B1E2CC-3FA9-453F-AA3D-935C0CF0CE63}">
      <dgm:prSet/>
      <dgm:spPr/>
      <dgm:t>
        <a:bodyPr/>
        <a:lstStyle/>
        <a:p>
          <a:endParaRPr lang="fr-FR"/>
        </a:p>
      </dgm:t>
    </dgm:pt>
    <dgm:pt modelId="{914874AC-EE0A-4DF1-AD2C-121A4FF58EB0}" type="sibTrans" cxnId="{02B1E2CC-3FA9-453F-AA3D-935C0CF0CE63}">
      <dgm:prSet/>
      <dgm:spPr/>
      <dgm:t>
        <a:bodyPr/>
        <a:lstStyle/>
        <a:p>
          <a:endParaRPr lang="fr-FR"/>
        </a:p>
      </dgm:t>
    </dgm:pt>
    <dgm:pt modelId="{5616D975-736F-4C31-A9C1-0F6310974D27}" type="pres">
      <dgm:prSet presAssocID="{B03D53CB-F293-45EA-81FB-EC8F4AA21EF5}" presName="Name0" presStyleCnt="0">
        <dgm:presLayoutVars>
          <dgm:chMax val="7"/>
          <dgm:dir/>
          <dgm:animLvl val="lvl"/>
          <dgm:resizeHandles val="exact"/>
        </dgm:presLayoutVars>
      </dgm:prSet>
      <dgm:spPr/>
    </dgm:pt>
    <dgm:pt modelId="{068767F5-66F1-4751-BBB5-5EA223AB5CFE}" type="pres">
      <dgm:prSet presAssocID="{B4F3CBAA-ED53-4CEE-B441-53A8CCDB3FC1}" presName="circle1" presStyleLbl="node1" presStyleIdx="0" presStyleCnt="4"/>
      <dgm:spPr>
        <a:solidFill>
          <a:srgbClr val="FF0000"/>
        </a:solidFill>
      </dgm:spPr>
    </dgm:pt>
    <dgm:pt modelId="{6AF2E26E-6625-4D8B-B112-A72780C4F3A8}" type="pres">
      <dgm:prSet presAssocID="{B4F3CBAA-ED53-4CEE-B441-53A8CCDB3FC1}" presName="space" presStyleCnt="0"/>
      <dgm:spPr/>
    </dgm:pt>
    <dgm:pt modelId="{D1C45725-781D-488E-B306-B2191A462452}" type="pres">
      <dgm:prSet presAssocID="{B4F3CBAA-ED53-4CEE-B441-53A8CCDB3FC1}" presName="rect1" presStyleLbl="alignAcc1" presStyleIdx="0" presStyleCnt="4"/>
      <dgm:spPr/>
    </dgm:pt>
    <dgm:pt modelId="{93C604A5-DA02-4363-8035-41DADDAF352C}" type="pres">
      <dgm:prSet presAssocID="{DA58A82D-1918-4A64-A22B-FF8989F7B9A5}" presName="vertSpace2" presStyleLbl="node1" presStyleIdx="0" presStyleCnt="4"/>
      <dgm:spPr/>
    </dgm:pt>
    <dgm:pt modelId="{5E796E60-EBC3-4AB5-A11F-8CB582ADE22A}" type="pres">
      <dgm:prSet presAssocID="{DA58A82D-1918-4A64-A22B-FF8989F7B9A5}" presName="circle2" presStyleLbl="node1" presStyleIdx="1" presStyleCnt="4" custScaleX="89779" custScaleY="89779" custLinFactNeighborX="5737" custLinFactNeighborY="10668"/>
      <dgm:spPr>
        <a:solidFill>
          <a:srgbClr val="FFFFFF"/>
        </a:solidFill>
      </dgm:spPr>
    </dgm:pt>
    <dgm:pt modelId="{4756F3E0-0C2C-4812-9F7B-E652D3BA42E9}" type="pres">
      <dgm:prSet presAssocID="{DA58A82D-1918-4A64-A22B-FF8989F7B9A5}" presName="rect2" presStyleLbl="alignAcc1" presStyleIdx="1" presStyleCnt="4" custScaleY="96682" custLinFactNeighborY="9829"/>
      <dgm:spPr/>
    </dgm:pt>
    <dgm:pt modelId="{D4A437BF-EAA7-49DA-B8FC-313DB7432828}" type="pres">
      <dgm:prSet presAssocID="{244DF04C-4B75-484D-9835-3DB666C5468C}" presName="vertSpace3" presStyleLbl="node1" presStyleIdx="1" presStyleCnt="4"/>
      <dgm:spPr/>
    </dgm:pt>
    <dgm:pt modelId="{7DE4F403-9620-4E0E-B692-753A25B0091A}" type="pres">
      <dgm:prSet presAssocID="{244DF04C-4B75-484D-9835-3DB666C5468C}" presName="circle3" presStyleLbl="node1" presStyleIdx="2" presStyleCnt="4"/>
      <dgm:spPr>
        <a:solidFill>
          <a:srgbClr val="FF0000"/>
        </a:solidFill>
      </dgm:spPr>
    </dgm:pt>
    <dgm:pt modelId="{35E66D6A-7570-4F38-9D43-8EC297FCF0E4}" type="pres">
      <dgm:prSet presAssocID="{244DF04C-4B75-484D-9835-3DB666C5468C}" presName="rect3" presStyleLbl="alignAcc1" presStyleIdx="2" presStyleCnt="4"/>
      <dgm:spPr/>
    </dgm:pt>
    <dgm:pt modelId="{DF3E6767-F382-4F88-B97B-3F899BCB716F}" type="pres">
      <dgm:prSet presAssocID="{C72FC0D2-D66D-47AD-9C75-BE94F75B5F20}" presName="vertSpace4" presStyleLbl="node1" presStyleIdx="2" presStyleCnt="4"/>
      <dgm:spPr/>
    </dgm:pt>
    <dgm:pt modelId="{0DCB2E7E-6F85-4E47-A392-B0974B42C6D3}" type="pres">
      <dgm:prSet presAssocID="{C72FC0D2-D66D-47AD-9C75-BE94F75B5F20}" presName="circle4" presStyleLbl="node1" presStyleIdx="3" presStyleCnt="4" custScaleX="66994" custScaleY="66994" custLinFactNeighborX="16133" custLinFactNeighborY="19727"/>
      <dgm:spPr>
        <a:solidFill>
          <a:schemeClr val="bg1"/>
        </a:solidFill>
      </dgm:spPr>
    </dgm:pt>
    <dgm:pt modelId="{87DE3DDF-1F5C-43B4-8359-D145C22262BC}" type="pres">
      <dgm:prSet presAssocID="{C72FC0D2-D66D-47AD-9C75-BE94F75B5F20}" presName="rect4" presStyleLbl="alignAcc1" presStyleIdx="3" presStyleCnt="4" custScaleY="66994" custLinFactNeighborY="3224"/>
      <dgm:spPr/>
    </dgm:pt>
    <dgm:pt modelId="{3A502E43-7C6C-49DD-9361-059CF846FF43}" type="pres">
      <dgm:prSet presAssocID="{B4F3CBAA-ED53-4CEE-B441-53A8CCDB3FC1}" presName="rect1ParTx" presStyleLbl="alignAcc1" presStyleIdx="3" presStyleCnt="4">
        <dgm:presLayoutVars>
          <dgm:chMax val="1"/>
          <dgm:bulletEnabled val="1"/>
        </dgm:presLayoutVars>
      </dgm:prSet>
      <dgm:spPr/>
    </dgm:pt>
    <dgm:pt modelId="{AC8D2C50-5752-4157-BF4E-8B9CEDC98332}" type="pres">
      <dgm:prSet presAssocID="{B4F3CBAA-ED53-4CEE-B441-53A8CCDB3FC1}" presName="rect1ChTx" presStyleLbl="alignAcc1" presStyleIdx="3" presStyleCnt="4" custScaleY="137511" custLinFactNeighborY="27163">
        <dgm:presLayoutVars>
          <dgm:bulletEnabled val="1"/>
        </dgm:presLayoutVars>
      </dgm:prSet>
      <dgm:spPr/>
    </dgm:pt>
    <dgm:pt modelId="{2EFAD797-C055-4E89-A9F9-22DE66438792}" type="pres">
      <dgm:prSet presAssocID="{DA58A82D-1918-4A64-A22B-FF8989F7B9A5}" presName="rect2ParTx" presStyleLbl="alignAcc1" presStyleIdx="3" presStyleCnt="4">
        <dgm:presLayoutVars>
          <dgm:chMax val="1"/>
          <dgm:bulletEnabled val="1"/>
        </dgm:presLayoutVars>
      </dgm:prSet>
      <dgm:spPr/>
    </dgm:pt>
    <dgm:pt modelId="{36FC01C4-7ADA-44D8-B224-CDD44722FD92}" type="pres">
      <dgm:prSet presAssocID="{DA58A82D-1918-4A64-A22B-FF8989F7B9A5}" presName="rect2ChTx" presStyleLbl="alignAcc1" presStyleIdx="3" presStyleCnt="4">
        <dgm:presLayoutVars>
          <dgm:bulletEnabled val="1"/>
        </dgm:presLayoutVars>
      </dgm:prSet>
      <dgm:spPr/>
    </dgm:pt>
    <dgm:pt modelId="{A85324F3-75A7-4C0C-A031-88C78CB1D180}" type="pres">
      <dgm:prSet presAssocID="{244DF04C-4B75-484D-9835-3DB666C5468C}" presName="rect3ParTx" presStyleLbl="alignAcc1" presStyleIdx="3" presStyleCnt="4">
        <dgm:presLayoutVars>
          <dgm:chMax val="1"/>
          <dgm:bulletEnabled val="1"/>
        </dgm:presLayoutVars>
      </dgm:prSet>
      <dgm:spPr/>
    </dgm:pt>
    <dgm:pt modelId="{CAC16EF3-CEA0-4645-9DFA-0B2C458C35F4}" type="pres">
      <dgm:prSet presAssocID="{244DF04C-4B75-484D-9835-3DB666C5468C}" presName="rect3ChTx" presStyleLbl="alignAcc1" presStyleIdx="3" presStyleCnt="4" custLinFactNeighborX="-212" custLinFactNeighborY="9863">
        <dgm:presLayoutVars>
          <dgm:bulletEnabled val="1"/>
        </dgm:presLayoutVars>
      </dgm:prSet>
      <dgm:spPr/>
    </dgm:pt>
    <dgm:pt modelId="{0CA5DE29-CADA-4EF7-9D1F-8AFB0134998F}" type="pres">
      <dgm:prSet presAssocID="{C72FC0D2-D66D-47AD-9C75-BE94F75B5F20}" presName="rect4ParTx" presStyleLbl="alignAcc1" presStyleIdx="3" presStyleCnt="4">
        <dgm:presLayoutVars>
          <dgm:chMax val="1"/>
          <dgm:bulletEnabled val="1"/>
        </dgm:presLayoutVars>
      </dgm:prSet>
      <dgm:spPr/>
    </dgm:pt>
    <dgm:pt modelId="{F3A6E847-4DDC-44C7-BCE7-4F0CDEC28FC7}" type="pres">
      <dgm:prSet presAssocID="{C72FC0D2-D66D-47AD-9C75-BE94F75B5F20}" presName="rect4ChTx" presStyleLbl="alignAcc1" presStyleIdx="3" presStyleCnt="4">
        <dgm:presLayoutVars>
          <dgm:bulletEnabled val="1"/>
        </dgm:presLayoutVars>
      </dgm:prSet>
      <dgm:spPr/>
    </dgm:pt>
  </dgm:ptLst>
  <dgm:cxnLst>
    <dgm:cxn modelId="{66024B05-5B27-465C-8AD3-CD8EA83A0101}" srcId="{B03D53CB-F293-45EA-81FB-EC8F4AA21EF5}" destId="{C72FC0D2-D66D-47AD-9C75-BE94F75B5F20}" srcOrd="3" destOrd="0" parTransId="{F1C5B753-6173-4D88-BA32-B560BCE64956}" sibTransId="{E20C247F-92E6-4369-914A-8304C2A8E3E5}"/>
    <dgm:cxn modelId="{1666F80C-3B42-41D5-80E8-1E13382BA6DE}" srcId="{B4F3CBAA-ED53-4CEE-B441-53A8CCDB3FC1}" destId="{A8616868-8D28-425F-900A-0302FFEC5933}" srcOrd="2" destOrd="0" parTransId="{E6AAEE69-5371-49B5-9873-6E4D760D3CCB}" sibTransId="{42F55558-201C-47B5-98AE-D3BE3B288883}"/>
    <dgm:cxn modelId="{DC6A310D-927B-46F1-A655-86AD3FCBE981}" type="presOf" srcId="{97B06D9A-0076-4C54-828D-3D51C6E13F99}" destId="{AC8D2C50-5752-4157-BF4E-8B9CEDC98332}" srcOrd="0" destOrd="3" presId="urn:microsoft.com/office/officeart/2005/8/layout/target3"/>
    <dgm:cxn modelId="{C14D8512-C094-4052-B576-025A91DBED8C}" srcId="{B03D53CB-F293-45EA-81FB-EC8F4AA21EF5}" destId="{B4F3CBAA-ED53-4CEE-B441-53A8CCDB3FC1}" srcOrd="0" destOrd="0" parTransId="{954C9515-A799-4591-89E4-B1393EBE1C68}" sibTransId="{217BF72B-58E6-4E2F-86D1-D7FF193A4F75}"/>
    <dgm:cxn modelId="{3CA3DD16-EA27-4043-9512-4CAC9EFF64FE}" type="presOf" srcId="{244DF04C-4B75-484D-9835-3DB666C5468C}" destId="{A85324F3-75A7-4C0C-A031-88C78CB1D180}" srcOrd="1" destOrd="0" presId="urn:microsoft.com/office/officeart/2005/8/layout/target3"/>
    <dgm:cxn modelId="{B2440E27-BEBB-4C4A-9400-D235E9D629A4}" type="presOf" srcId="{A8616868-8D28-425F-900A-0302FFEC5933}" destId="{AC8D2C50-5752-4157-BF4E-8B9CEDC98332}" srcOrd="0" destOrd="2" presId="urn:microsoft.com/office/officeart/2005/8/layout/target3"/>
    <dgm:cxn modelId="{F70EE227-9D56-4069-86FC-D9046C1AFE1E}" srcId="{B4F3CBAA-ED53-4CEE-B441-53A8CCDB3FC1}" destId="{CB4EA773-ED1E-45F3-8ABE-DE01AE09B14E}" srcOrd="1" destOrd="0" parTransId="{4F65C36A-DA03-439F-9076-D03B727B2B80}" sibTransId="{5C7EC437-B649-463C-90AF-9C733A85057E}"/>
    <dgm:cxn modelId="{78B4192A-5212-4A48-AC4A-AF3C7DC2DF10}" type="presOf" srcId="{C72FC0D2-D66D-47AD-9C75-BE94F75B5F20}" destId="{0CA5DE29-CADA-4EF7-9D1F-8AFB0134998F}" srcOrd="1" destOrd="0" presId="urn:microsoft.com/office/officeart/2005/8/layout/target3"/>
    <dgm:cxn modelId="{D9E20434-779B-4BD9-9C83-1BB4429F50C4}" type="presOf" srcId="{86B08C63-C1B9-4B6A-B2E7-97B45BAFF62A}" destId="{CAC16EF3-CEA0-4645-9DFA-0B2C458C35F4}" srcOrd="0" destOrd="1" presId="urn:microsoft.com/office/officeart/2005/8/layout/target3"/>
    <dgm:cxn modelId="{B88C1737-AEC7-43ED-8390-3068EE7EF7BB}" srcId="{244DF04C-4B75-484D-9835-3DB666C5468C}" destId="{CE5C14CA-9D08-4BCC-8D45-2F45C02059ED}" srcOrd="0" destOrd="0" parTransId="{0EBFBE77-9221-4634-9C76-D3A80C19BF36}" sibTransId="{61E488EA-1D2E-48DD-B7A2-683E480A28A4}"/>
    <dgm:cxn modelId="{9BEC7E38-D83D-4209-B9A1-5D93DCE2334B}" type="presOf" srcId="{C72FC0D2-D66D-47AD-9C75-BE94F75B5F20}" destId="{87DE3DDF-1F5C-43B4-8359-D145C22262BC}" srcOrd="0" destOrd="0" presId="urn:microsoft.com/office/officeart/2005/8/layout/target3"/>
    <dgm:cxn modelId="{4D3E5D3D-B584-43C7-AE8A-E04399F6209B}" type="presOf" srcId="{DA58A82D-1918-4A64-A22B-FF8989F7B9A5}" destId="{2EFAD797-C055-4E89-A9F9-22DE66438792}" srcOrd="1" destOrd="0" presId="urn:microsoft.com/office/officeart/2005/8/layout/target3"/>
    <dgm:cxn modelId="{AC99195E-0681-4A09-A642-4C185A0FCA67}" srcId="{B03D53CB-F293-45EA-81FB-EC8F4AA21EF5}" destId="{DA58A82D-1918-4A64-A22B-FF8989F7B9A5}" srcOrd="1" destOrd="0" parTransId="{F76549BC-49E2-46A7-A272-A1A3CCA14948}" sibTransId="{4D782719-B9C7-47CD-A7D3-416784349AF1}"/>
    <dgm:cxn modelId="{CE211068-E8FC-4380-BB32-DE329D5C51E8}" srcId="{B4F3CBAA-ED53-4CEE-B441-53A8CCDB3FC1}" destId="{ACCE50E9-4457-444C-AB19-AD7BAE9EC1A6}" srcOrd="0" destOrd="0" parTransId="{26EAC92C-94D9-409B-99D3-3DD97A479C5F}" sibTransId="{92196F15-1776-4075-8AEF-1F5456F8407D}"/>
    <dgm:cxn modelId="{60443452-BE11-4E62-98C3-5F145F9EF9E6}" type="presOf" srcId="{DA58A82D-1918-4A64-A22B-FF8989F7B9A5}" destId="{4756F3E0-0C2C-4812-9F7B-E652D3BA42E9}" srcOrd="0" destOrd="0" presId="urn:microsoft.com/office/officeart/2005/8/layout/target3"/>
    <dgm:cxn modelId="{27DF8378-915E-46AF-9656-3286B2D935C8}" type="presOf" srcId="{CB4EA773-ED1E-45F3-8ABE-DE01AE09B14E}" destId="{AC8D2C50-5752-4157-BF4E-8B9CEDC98332}" srcOrd="0" destOrd="1" presId="urn:microsoft.com/office/officeart/2005/8/layout/target3"/>
    <dgm:cxn modelId="{840EBA98-7EF0-4059-B20F-067C6E9D5C86}" srcId="{B03D53CB-F293-45EA-81FB-EC8F4AA21EF5}" destId="{244DF04C-4B75-484D-9835-3DB666C5468C}" srcOrd="2" destOrd="0" parTransId="{067D6408-A387-4EFA-97E4-EB7AAD904B53}" sibTransId="{5F4D44ED-C1B4-4073-B618-75362CF29ED4}"/>
    <dgm:cxn modelId="{C90B129D-15FE-4810-B7D9-A63767C7AD08}" type="presOf" srcId="{ACCE50E9-4457-444C-AB19-AD7BAE9EC1A6}" destId="{AC8D2C50-5752-4157-BF4E-8B9CEDC98332}" srcOrd="0" destOrd="0" presId="urn:microsoft.com/office/officeart/2005/8/layout/target3"/>
    <dgm:cxn modelId="{02B1E2CC-3FA9-453F-AA3D-935C0CF0CE63}" srcId="{B4F3CBAA-ED53-4CEE-B441-53A8CCDB3FC1}" destId="{97B06D9A-0076-4C54-828D-3D51C6E13F99}" srcOrd="3" destOrd="0" parTransId="{F3F82676-2149-49DE-8189-A2A56A631059}" sibTransId="{914874AC-EE0A-4DF1-AD2C-121A4FF58EB0}"/>
    <dgm:cxn modelId="{A855B4D1-17F8-4BFD-8165-2B46C82828B7}" type="presOf" srcId="{244DF04C-4B75-484D-9835-3DB666C5468C}" destId="{35E66D6A-7570-4F38-9D43-8EC297FCF0E4}" srcOrd="0" destOrd="0" presId="urn:microsoft.com/office/officeart/2005/8/layout/target3"/>
    <dgm:cxn modelId="{F28F81D8-4492-4139-9754-BBA17390761C}" type="presOf" srcId="{CE5C14CA-9D08-4BCC-8D45-2F45C02059ED}" destId="{CAC16EF3-CEA0-4645-9DFA-0B2C458C35F4}" srcOrd="0" destOrd="0" presId="urn:microsoft.com/office/officeart/2005/8/layout/target3"/>
    <dgm:cxn modelId="{553417DD-6F57-4ADE-AFA4-D1ACFD1D7994}" type="presOf" srcId="{B03D53CB-F293-45EA-81FB-EC8F4AA21EF5}" destId="{5616D975-736F-4C31-A9C1-0F6310974D27}" srcOrd="0" destOrd="0" presId="urn:microsoft.com/office/officeart/2005/8/layout/target3"/>
    <dgm:cxn modelId="{C8AFCEE0-3678-44D8-9D1D-B8B539301BAA}" type="presOf" srcId="{B4F3CBAA-ED53-4CEE-B441-53A8CCDB3FC1}" destId="{3A502E43-7C6C-49DD-9361-059CF846FF43}" srcOrd="1" destOrd="0" presId="urn:microsoft.com/office/officeart/2005/8/layout/target3"/>
    <dgm:cxn modelId="{27E84EE9-E60C-48FD-990B-1387DBE0D2E0}" type="presOf" srcId="{B4F3CBAA-ED53-4CEE-B441-53A8CCDB3FC1}" destId="{D1C45725-781D-488E-B306-B2191A462452}" srcOrd="0" destOrd="0" presId="urn:microsoft.com/office/officeart/2005/8/layout/target3"/>
    <dgm:cxn modelId="{5EF55FEB-7A07-42B5-89FC-0A472CA16F02}" srcId="{244DF04C-4B75-484D-9835-3DB666C5468C}" destId="{86B08C63-C1B9-4B6A-B2E7-97B45BAFF62A}" srcOrd="1" destOrd="0" parTransId="{A3132322-34E1-49CF-A3A6-BBD19D6BA5AC}" sibTransId="{74DD9DA0-7C86-4618-A6A7-F4747D8729D2}"/>
    <dgm:cxn modelId="{0018D041-CAB0-43D3-BC2C-FC2A12BDECF2}" type="presParOf" srcId="{5616D975-736F-4C31-A9C1-0F6310974D27}" destId="{068767F5-66F1-4751-BBB5-5EA223AB5CFE}" srcOrd="0" destOrd="0" presId="urn:microsoft.com/office/officeart/2005/8/layout/target3"/>
    <dgm:cxn modelId="{82E02759-4FF1-4783-8919-BDA7D26D2C17}" type="presParOf" srcId="{5616D975-736F-4C31-A9C1-0F6310974D27}" destId="{6AF2E26E-6625-4D8B-B112-A72780C4F3A8}" srcOrd="1" destOrd="0" presId="urn:microsoft.com/office/officeart/2005/8/layout/target3"/>
    <dgm:cxn modelId="{4578BAC1-6796-45B1-9815-5A9C8CD8C196}" type="presParOf" srcId="{5616D975-736F-4C31-A9C1-0F6310974D27}" destId="{D1C45725-781D-488E-B306-B2191A462452}" srcOrd="2" destOrd="0" presId="urn:microsoft.com/office/officeart/2005/8/layout/target3"/>
    <dgm:cxn modelId="{D4814959-C21A-464C-AFBB-A600FEAC0E93}" type="presParOf" srcId="{5616D975-736F-4C31-A9C1-0F6310974D27}" destId="{93C604A5-DA02-4363-8035-41DADDAF352C}" srcOrd="3" destOrd="0" presId="urn:microsoft.com/office/officeart/2005/8/layout/target3"/>
    <dgm:cxn modelId="{D98D0280-C74D-4F64-B91A-8689BE914E14}" type="presParOf" srcId="{5616D975-736F-4C31-A9C1-0F6310974D27}" destId="{5E796E60-EBC3-4AB5-A11F-8CB582ADE22A}" srcOrd="4" destOrd="0" presId="urn:microsoft.com/office/officeart/2005/8/layout/target3"/>
    <dgm:cxn modelId="{490C50AD-E60E-4054-B452-4AE72FA5F09C}" type="presParOf" srcId="{5616D975-736F-4C31-A9C1-0F6310974D27}" destId="{4756F3E0-0C2C-4812-9F7B-E652D3BA42E9}" srcOrd="5" destOrd="0" presId="urn:microsoft.com/office/officeart/2005/8/layout/target3"/>
    <dgm:cxn modelId="{79ED1B44-D617-4D27-B1EF-6EA752858F10}" type="presParOf" srcId="{5616D975-736F-4C31-A9C1-0F6310974D27}" destId="{D4A437BF-EAA7-49DA-B8FC-313DB7432828}" srcOrd="6" destOrd="0" presId="urn:microsoft.com/office/officeart/2005/8/layout/target3"/>
    <dgm:cxn modelId="{7F1F9343-D85D-4468-91CA-ED2D0797C2F7}" type="presParOf" srcId="{5616D975-736F-4C31-A9C1-0F6310974D27}" destId="{7DE4F403-9620-4E0E-B692-753A25B0091A}" srcOrd="7" destOrd="0" presId="urn:microsoft.com/office/officeart/2005/8/layout/target3"/>
    <dgm:cxn modelId="{F9BF9194-34D4-4695-8114-86E302BC1679}" type="presParOf" srcId="{5616D975-736F-4C31-A9C1-0F6310974D27}" destId="{35E66D6A-7570-4F38-9D43-8EC297FCF0E4}" srcOrd="8" destOrd="0" presId="urn:microsoft.com/office/officeart/2005/8/layout/target3"/>
    <dgm:cxn modelId="{1B85778D-701F-4CCE-BA9F-3DF8A3307048}" type="presParOf" srcId="{5616D975-736F-4C31-A9C1-0F6310974D27}" destId="{DF3E6767-F382-4F88-B97B-3F899BCB716F}" srcOrd="9" destOrd="0" presId="urn:microsoft.com/office/officeart/2005/8/layout/target3"/>
    <dgm:cxn modelId="{DE73633C-0E80-46C3-ADF6-42F26A4B824D}" type="presParOf" srcId="{5616D975-736F-4C31-A9C1-0F6310974D27}" destId="{0DCB2E7E-6F85-4E47-A392-B0974B42C6D3}" srcOrd="10" destOrd="0" presId="urn:microsoft.com/office/officeart/2005/8/layout/target3"/>
    <dgm:cxn modelId="{92272C17-F15D-43BD-9CCF-D778F5650D24}" type="presParOf" srcId="{5616D975-736F-4C31-A9C1-0F6310974D27}" destId="{87DE3DDF-1F5C-43B4-8359-D145C22262BC}" srcOrd="11" destOrd="0" presId="urn:microsoft.com/office/officeart/2005/8/layout/target3"/>
    <dgm:cxn modelId="{B91E9E42-2F39-4555-8FAD-B7063D8C23C8}" type="presParOf" srcId="{5616D975-736F-4C31-A9C1-0F6310974D27}" destId="{3A502E43-7C6C-49DD-9361-059CF846FF43}" srcOrd="12" destOrd="0" presId="urn:microsoft.com/office/officeart/2005/8/layout/target3"/>
    <dgm:cxn modelId="{CA764B9D-7E1C-40E6-BB33-DD5BDC9F0A17}" type="presParOf" srcId="{5616D975-736F-4C31-A9C1-0F6310974D27}" destId="{AC8D2C50-5752-4157-BF4E-8B9CEDC98332}" srcOrd="13" destOrd="0" presId="urn:microsoft.com/office/officeart/2005/8/layout/target3"/>
    <dgm:cxn modelId="{617614CB-21AF-4842-96C1-04853D12E928}" type="presParOf" srcId="{5616D975-736F-4C31-A9C1-0F6310974D27}" destId="{2EFAD797-C055-4E89-A9F9-22DE66438792}" srcOrd="14" destOrd="0" presId="urn:microsoft.com/office/officeart/2005/8/layout/target3"/>
    <dgm:cxn modelId="{E6BB4BDB-0DF0-47EC-890F-F57C3C158ED6}" type="presParOf" srcId="{5616D975-736F-4C31-A9C1-0F6310974D27}" destId="{36FC01C4-7ADA-44D8-B224-CDD44722FD92}" srcOrd="15" destOrd="0" presId="urn:microsoft.com/office/officeart/2005/8/layout/target3"/>
    <dgm:cxn modelId="{E8AAEA3B-C8CF-4205-8257-26048505A3E7}" type="presParOf" srcId="{5616D975-736F-4C31-A9C1-0F6310974D27}" destId="{A85324F3-75A7-4C0C-A031-88C78CB1D180}" srcOrd="16" destOrd="0" presId="urn:microsoft.com/office/officeart/2005/8/layout/target3"/>
    <dgm:cxn modelId="{8551643E-75AC-4602-A0AF-BE736B9A372A}" type="presParOf" srcId="{5616D975-736F-4C31-A9C1-0F6310974D27}" destId="{CAC16EF3-CEA0-4645-9DFA-0B2C458C35F4}" srcOrd="17" destOrd="0" presId="urn:microsoft.com/office/officeart/2005/8/layout/target3"/>
    <dgm:cxn modelId="{9E0FF956-423F-44FC-BED4-BBF5A2686F82}" type="presParOf" srcId="{5616D975-736F-4C31-A9C1-0F6310974D27}" destId="{0CA5DE29-CADA-4EF7-9D1F-8AFB0134998F}" srcOrd="18" destOrd="0" presId="urn:microsoft.com/office/officeart/2005/8/layout/target3"/>
    <dgm:cxn modelId="{7762D23D-2B0F-4477-AA3A-A982E418F4C5}" type="presParOf" srcId="{5616D975-736F-4C31-A9C1-0F6310974D27}" destId="{F3A6E847-4DDC-44C7-BCE7-4F0CDEC28FC7}"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36571C-5220-45F3-8500-F42D648C45A8}"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fr-FR"/>
        </a:p>
      </dgm:t>
    </dgm:pt>
    <dgm:pt modelId="{AF7DC89D-8E52-488A-B3BF-A2E67961B082}">
      <dgm:prSet phldrT="[Texte]"/>
      <dgm:spPr>
        <a:solidFill>
          <a:srgbClr val="FF0000"/>
        </a:solidFill>
      </dgm:spPr>
      <dgm:t>
        <a:bodyPr/>
        <a:lstStyle/>
        <a:p>
          <a:r>
            <a:rPr lang="fr-FR" b="1" i="1" baseline="0" dirty="0">
              <a:solidFill>
                <a:schemeClr val="tx1"/>
              </a:solidFill>
            </a:rPr>
            <a:t>Animation des Ports</a:t>
          </a:r>
        </a:p>
      </dgm:t>
    </dgm:pt>
    <dgm:pt modelId="{7973C830-EC67-46D1-9488-4D6510AF2B81}" type="parTrans" cxnId="{6BABC86C-5E70-4571-A5CB-5C15B45B46AC}">
      <dgm:prSet/>
      <dgm:spPr/>
      <dgm:t>
        <a:bodyPr/>
        <a:lstStyle/>
        <a:p>
          <a:endParaRPr lang="fr-FR"/>
        </a:p>
      </dgm:t>
    </dgm:pt>
    <dgm:pt modelId="{516EF6B0-28CA-435F-A82D-C5441FE0879F}" type="sibTrans" cxnId="{6BABC86C-5E70-4571-A5CB-5C15B45B46AC}">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t>
        <a:bodyPr/>
        <a:lstStyle/>
        <a:p>
          <a:endParaRPr lang="fr-FR"/>
        </a:p>
      </dgm:t>
    </dgm:pt>
    <dgm:pt modelId="{1ABB333A-ACB5-4E76-9109-DC4556E3954F}">
      <dgm:prSet phldrT="[Texte]"/>
      <dgm:spPr>
        <a:solidFill>
          <a:srgbClr val="00B050"/>
        </a:solidFill>
      </dgm:spPr>
      <dgm:t>
        <a:bodyPr/>
        <a:lstStyle/>
        <a:p>
          <a:r>
            <a:rPr lang="fr-FR" b="1" i="1" dirty="0"/>
            <a:t>Voile VERTE voile itinérante </a:t>
          </a:r>
        </a:p>
      </dgm:t>
    </dgm:pt>
    <dgm:pt modelId="{BC90A9BE-FE83-4DDF-8F00-93227F63D6C6}" type="parTrans" cxnId="{810A5D5E-49C5-465B-8369-0BEFBB6AD11E}">
      <dgm:prSet/>
      <dgm:spPr/>
      <dgm:t>
        <a:bodyPr/>
        <a:lstStyle/>
        <a:p>
          <a:endParaRPr lang="fr-FR"/>
        </a:p>
      </dgm:t>
    </dgm:pt>
    <dgm:pt modelId="{1BD6C797-455A-415B-9376-6318C8EB3676}" type="sibTrans" cxnId="{810A5D5E-49C5-465B-8369-0BEFBB6AD11E}">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t>
        <a:bodyPr/>
        <a:lstStyle/>
        <a:p>
          <a:endParaRPr lang="fr-FR"/>
        </a:p>
      </dgm:t>
    </dgm:pt>
    <dgm:pt modelId="{F2242464-53A8-4B87-A58F-3F83932EF514}">
      <dgm:prSet phldrT="[Texte]"/>
      <dgm:spPr/>
      <dgm:t>
        <a:bodyPr/>
        <a:lstStyle/>
        <a:p>
          <a:r>
            <a:rPr lang="fr-FR" b="1" i="1" dirty="0"/>
            <a:t>Stades Nautiques et points plage </a:t>
          </a:r>
        </a:p>
      </dgm:t>
    </dgm:pt>
    <dgm:pt modelId="{2B6B7121-81A0-4C2B-80DA-3BD492A20A39}" type="parTrans" cxnId="{7D797B97-DD5D-437D-91C9-3825AD0E7B19}">
      <dgm:prSet/>
      <dgm:spPr/>
      <dgm:t>
        <a:bodyPr/>
        <a:lstStyle/>
        <a:p>
          <a:endParaRPr lang="fr-FR"/>
        </a:p>
      </dgm:t>
    </dgm:pt>
    <dgm:pt modelId="{E487EAD6-F41A-4C3A-9E20-1F0A2D5904F7}" type="sibTrans" cxnId="{7D797B97-DD5D-437D-91C9-3825AD0E7B19}">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t>
        <a:bodyPr/>
        <a:lstStyle/>
        <a:p>
          <a:endParaRPr lang="fr-FR"/>
        </a:p>
      </dgm:t>
    </dgm:pt>
    <dgm:pt modelId="{41BA3A12-F980-446A-A099-57D293B762AF}" type="pres">
      <dgm:prSet presAssocID="{C436571C-5220-45F3-8500-F42D648C45A8}" presName="Name0" presStyleCnt="0">
        <dgm:presLayoutVars>
          <dgm:chMax val="21"/>
          <dgm:chPref val="21"/>
        </dgm:presLayoutVars>
      </dgm:prSet>
      <dgm:spPr/>
    </dgm:pt>
    <dgm:pt modelId="{B30FC970-0AFC-4572-9EC7-B32F0CE61B43}" type="pres">
      <dgm:prSet presAssocID="{AF7DC89D-8E52-488A-B3BF-A2E67961B082}" presName="text1" presStyleCnt="0"/>
      <dgm:spPr/>
    </dgm:pt>
    <dgm:pt modelId="{CF2FFA2A-13B3-48F2-8FB2-DE5E7D0F30B4}" type="pres">
      <dgm:prSet presAssocID="{AF7DC89D-8E52-488A-B3BF-A2E67961B082}" presName="textRepeatNode" presStyleLbl="alignNode1" presStyleIdx="0" presStyleCnt="3">
        <dgm:presLayoutVars>
          <dgm:chMax val="0"/>
          <dgm:chPref val="0"/>
          <dgm:bulletEnabled val="1"/>
        </dgm:presLayoutVars>
      </dgm:prSet>
      <dgm:spPr/>
    </dgm:pt>
    <dgm:pt modelId="{CA7EF6B9-E7BF-472E-94B0-351690F2A8CD}" type="pres">
      <dgm:prSet presAssocID="{AF7DC89D-8E52-488A-B3BF-A2E67961B082}" presName="textaccent1" presStyleCnt="0"/>
      <dgm:spPr/>
    </dgm:pt>
    <dgm:pt modelId="{E903C19F-5AED-46F6-908A-B9852CD9F767}" type="pres">
      <dgm:prSet presAssocID="{AF7DC89D-8E52-488A-B3BF-A2E67961B082}" presName="accentRepeatNode" presStyleLbl="solidAlignAcc1" presStyleIdx="0" presStyleCnt="6" custLinFactX="52833" custLinFactY="-125100" custLinFactNeighborX="100000" custLinFactNeighborY="-200000"/>
      <dgm:spPr/>
    </dgm:pt>
    <dgm:pt modelId="{19CA0A79-56F7-4E1C-805B-AFDD00D97B9A}" type="pres">
      <dgm:prSet presAssocID="{516EF6B0-28CA-435F-A82D-C5441FE0879F}" presName="image1" presStyleCnt="0"/>
      <dgm:spPr/>
    </dgm:pt>
    <dgm:pt modelId="{BF92D0FD-3BEF-4D90-B9EF-0B1943FB3375}" type="pres">
      <dgm:prSet presAssocID="{516EF6B0-28CA-435F-A82D-C5441FE0879F}" presName="imageRepeatNode" presStyleLbl="alignAcc1" presStyleIdx="0" presStyleCnt="3"/>
      <dgm:spPr/>
    </dgm:pt>
    <dgm:pt modelId="{C3DFD8AF-B899-4E86-BAD0-F0F2A5CD902B}" type="pres">
      <dgm:prSet presAssocID="{516EF6B0-28CA-435F-A82D-C5441FE0879F}" presName="imageaccent1" presStyleCnt="0"/>
      <dgm:spPr/>
    </dgm:pt>
    <dgm:pt modelId="{0AE0F04A-F630-4180-85A8-792D19A125E6}" type="pres">
      <dgm:prSet presAssocID="{516EF6B0-28CA-435F-A82D-C5441FE0879F}" presName="accentRepeatNode" presStyleLbl="solidAlignAcc1" presStyleIdx="1" presStyleCnt="6" custLinFactX="-244225" custLinFactY="-650415" custLinFactNeighborX="-300000" custLinFactNeighborY="-700000"/>
      <dgm:spPr/>
    </dgm:pt>
    <dgm:pt modelId="{39B14B28-9063-451D-9E06-BBF8A735E5AD}" type="pres">
      <dgm:prSet presAssocID="{1ABB333A-ACB5-4E76-9109-DC4556E3954F}" presName="text2" presStyleCnt="0"/>
      <dgm:spPr/>
    </dgm:pt>
    <dgm:pt modelId="{D76E25B3-8250-4C6F-B6C1-73913313D6C5}" type="pres">
      <dgm:prSet presAssocID="{1ABB333A-ACB5-4E76-9109-DC4556E3954F}" presName="textRepeatNode" presStyleLbl="alignNode1" presStyleIdx="1" presStyleCnt="3">
        <dgm:presLayoutVars>
          <dgm:chMax val="0"/>
          <dgm:chPref val="0"/>
          <dgm:bulletEnabled val="1"/>
        </dgm:presLayoutVars>
      </dgm:prSet>
      <dgm:spPr/>
    </dgm:pt>
    <dgm:pt modelId="{2754FEED-EF8E-4E5E-B3BF-9474B9C2EF8E}" type="pres">
      <dgm:prSet presAssocID="{1ABB333A-ACB5-4E76-9109-DC4556E3954F}" presName="textaccent2" presStyleCnt="0"/>
      <dgm:spPr/>
    </dgm:pt>
    <dgm:pt modelId="{E106F7BC-B14D-4DB2-9B1E-232DC5660C99}" type="pres">
      <dgm:prSet presAssocID="{1ABB333A-ACB5-4E76-9109-DC4556E3954F}" presName="accentRepeatNode" presStyleLbl="solidAlignAcc1" presStyleIdx="2" presStyleCnt="6" custLinFactX="-831044" custLinFactY="-517666" custLinFactNeighborX="-900000" custLinFactNeighborY="-600000"/>
      <dgm:spPr/>
    </dgm:pt>
    <dgm:pt modelId="{1B2195C8-D457-4ECF-8D3C-4894D063D2C5}" type="pres">
      <dgm:prSet presAssocID="{1BD6C797-455A-415B-9376-6318C8EB3676}" presName="image2" presStyleCnt="0"/>
      <dgm:spPr/>
    </dgm:pt>
    <dgm:pt modelId="{26F662B0-FFB3-48A2-A538-932794F504D4}" type="pres">
      <dgm:prSet presAssocID="{1BD6C797-455A-415B-9376-6318C8EB3676}" presName="imageRepeatNode" presStyleLbl="alignAcc1" presStyleIdx="1" presStyleCnt="3"/>
      <dgm:spPr/>
    </dgm:pt>
    <dgm:pt modelId="{E26B6F0C-591D-44FD-B617-5508869F7C1D}" type="pres">
      <dgm:prSet presAssocID="{1BD6C797-455A-415B-9376-6318C8EB3676}" presName="imageaccent2" presStyleCnt="0"/>
      <dgm:spPr/>
    </dgm:pt>
    <dgm:pt modelId="{EB8D706E-3949-49FD-A094-CC1A0EEF0D52}" type="pres">
      <dgm:prSet presAssocID="{1BD6C797-455A-415B-9376-6318C8EB3676}" presName="accentRepeatNode" presStyleLbl="solidAlignAcc1" presStyleIdx="3" presStyleCnt="6" custLinFactX="-265778" custLinFactY="-400000" custLinFactNeighborX="-300000" custLinFactNeighborY="-404127"/>
      <dgm:spPr/>
    </dgm:pt>
    <dgm:pt modelId="{E7D49EB4-BF18-4FE5-8800-D268C36E6C6E}" type="pres">
      <dgm:prSet presAssocID="{F2242464-53A8-4B87-A58F-3F83932EF514}" presName="text3" presStyleCnt="0"/>
      <dgm:spPr/>
    </dgm:pt>
    <dgm:pt modelId="{3F6160AF-4E68-4E1A-8522-F29B825806C8}" type="pres">
      <dgm:prSet presAssocID="{F2242464-53A8-4B87-A58F-3F83932EF514}" presName="textRepeatNode" presStyleLbl="alignNode1" presStyleIdx="2" presStyleCnt="3">
        <dgm:presLayoutVars>
          <dgm:chMax val="0"/>
          <dgm:chPref val="0"/>
          <dgm:bulletEnabled val="1"/>
        </dgm:presLayoutVars>
      </dgm:prSet>
      <dgm:spPr/>
    </dgm:pt>
    <dgm:pt modelId="{70C2214D-66C0-45E6-8370-A082B5A6371B}" type="pres">
      <dgm:prSet presAssocID="{F2242464-53A8-4B87-A58F-3F83932EF514}" presName="textaccent3" presStyleCnt="0"/>
      <dgm:spPr/>
    </dgm:pt>
    <dgm:pt modelId="{E92FF3D0-2DC3-476A-8C46-0F6C748AFCB4}" type="pres">
      <dgm:prSet presAssocID="{F2242464-53A8-4B87-A58F-3F83932EF514}" presName="accentRepeatNode" presStyleLbl="solidAlignAcc1" presStyleIdx="4" presStyleCnt="6" custLinFactX="-200000" custLinFactNeighborX="-204006" custLinFactNeighborY="6252"/>
      <dgm:spPr/>
    </dgm:pt>
    <dgm:pt modelId="{14FBF5C1-D47E-4721-A8DD-D4E42C393523}" type="pres">
      <dgm:prSet presAssocID="{E487EAD6-F41A-4C3A-9E20-1F0A2D5904F7}" presName="image3" presStyleCnt="0"/>
      <dgm:spPr/>
    </dgm:pt>
    <dgm:pt modelId="{9DBA4B00-5213-4404-A259-AF805917B5E7}" type="pres">
      <dgm:prSet presAssocID="{E487EAD6-F41A-4C3A-9E20-1F0A2D5904F7}" presName="imageRepeatNode" presStyleLbl="alignAcc1" presStyleIdx="2" presStyleCnt="3"/>
      <dgm:spPr/>
    </dgm:pt>
    <dgm:pt modelId="{4B6191B1-CEB1-4B0D-9D33-E40E422244C2}" type="pres">
      <dgm:prSet presAssocID="{E487EAD6-F41A-4C3A-9E20-1F0A2D5904F7}" presName="imageaccent3" presStyleCnt="0"/>
      <dgm:spPr/>
    </dgm:pt>
    <dgm:pt modelId="{777AA878-9250-495E-9C01-64A79B12A8ED}" type="pres">
      <dgm:prSet presAssocID="{E487EAD6-F41A-4C3A-9E20-1F0A2D5904F7}" presName="accentRepeatNode" presStyleLbl="solidAlignAcc1" presStyleIdx="5" presStyleCnt="6" custLinFactX="1832218" custLinFactY="525345" custLinFactNeighborX="1900000" custLinFactNeighborY="600000"/>
      <dgm:spPr/>
    </dgm:pt>
  </dgm:ptLst>
  <dgm:cxnLst>
    <dgm:cxn modelId="{F469A703-F374-48E8-B345-6F68949F0EBD}" type="presOf" srcId="{F2242464-53A8-4B87-A58F-3F83932EF514}" destId="{3F6160AF-4E68-4E1A-8522-F29B825806C8}" srcOrd="0" destOrd="0" presId="urn:microsoft.com/office/officeart/2008/layout/HexagonCluster"/>
    <dgm:cxn modelId="{810A5D5E-49C5-465B-8369-0BEFBB6AD11E}" srcId="{C436571C-5220-45F3-8500-F42D648C45A8}" destId="{1ABB333A-ACB5-4E76-9109-DC4556E3954F}" srcOrd="1" destOrd="0" parTransId="{BC90A9BE-FE83-4DDF-8F00-93227F63D6C6}" sibTransId="{1BD6C797-455A-415B-9376-6318C8EB3676}"/>
    <dgm:cxn modelId="{D53A9548-00E5-495E-9C94-2BF3E572AFB8}" type="presOf" srcId="{E487EAD6-F41A-4C3A-9E20-1F0A2D5904F7}" destId="{9DBA4B00-5213-4404-A259-AF805917B5E7}" srcOrd="0" destOrd="0" presId="urn:microsoft.com/office/officeart/2008/layout/HexagonCluster"/>
    <dgm:cxn modelId="{6BABC86C-5E70-4571-A5CB-5C15B45B46AC}" srcId="{C436571C-5220-45F3-8500-F42D648C45A8}" destId="{AF7DC89D-8E52-488A-B3BF-A2E67961B082}" srcOrd="0" destOrd="0" parTransId="{7973C830-EC67-46D1-9488-4D6510AF2B81}" sibTransId="{516EF6B0-28CA-435F-A82D-C5441FE0879F}"/>
    <dgm:cxn modelId="{37B1D54D-47BB-45B8-9C45-8C3AAC845BD2}" type="presOf" srcId="{AF7DC89D-8E52-488A-B3BF-A2E67961B082}" destId="{CF2FFA2A-13B3-48F2-8FB2-DE5E7D0F30B4}" srcOrd="0" destOrd="0" presId="urn:microsoft.com/office/officeart/2008/layout/HexagonCluster"/>
    <dgm:cxn modelId="{F1969378-B10B-4D7C-B7EE-9EBDC9A04733}" type="presOf" srcId="{516EF6B0-28CA-435F-A82D-C5441FE0879F}" destId="{BF92D0FD-3BEF-4D90-B9EF-0B1943FB3375}" srcOrd="0" destOrd="0" presId="urn:microsoft.com/office/officeart/2008/layout/HexagonCluster"/>
    <dgm:cxn modelId="{B601B096-FB1A-4AB0-8A1F-E78E235F4AAE}" type="presOf" srcId="{1BD6C797-455A-415B-9376-6318C8EB3676}" destId="{26F662B0-FFB3-48A2-A538-932794F504D4}" srcOrd="0" destOrd="0" presId="urn:microsoft.com/office/officeart/2008/layout/HexagonCluster"/>
    <dgm:cxn modelId="{7D797B97-DD5D-437D-91C9-3825AD0E7B19}" srcId="{C436571C-5220-45F3-8500-F42D648C45A8}" destId="{F2242464-53A8-4B87-A58F-3F83932EF514}" srcOrd="2" destOrd="0" parTransId="{2B6B7121-81A0-4C2B-80DA-3BD492A20A39}" sibTransId="{E487EAD6-F41A-4C3A-9E20-1F0A2D5904F7}"/>
    <dgm:cxn modelId="{4F32549C-5E5A-4F4D-AA57-8867690E7C98}" type="presOf" srcId="{1ABB333A-ACB5-4E76-9109-DC4556E3954F}" destId="{D76E25B3-8250-4C6F-B6C1-73913313D6C5}" srcOrd="0" destOrd="0" presId="urn:microsoft.com/office/officeart/2008/layout/HexagonCluster"/>
    <dgm:cxn modelId="{274387B9-6A76-41F6-B351-CA12BEC2A503}" type="presOf" srcId="{C436571C-5220-45F3-8500-F42D648C45A8}" destId="{41BA3A12-F980-446A-A099-57D293B762AF}" srcOrd="0" destOrd="0" presId="urn:microsoft.com/office/officeart/2008/layout/HexagonCluster"/>
    <dgm:cxn modelId="{C0921D74-B615-44B4-8783-572E0A7EBD61}" type="presParOf" srcId="{41BA3A12-F980-446A-A099-57D293B762AF}" destId="{B30FC970-0AFC-4572-9EC7-B32F0CE61B43}" srcOrd="0" destOrd="0" presId="urn:microsoft.com/office/officeart/2008/layout/HexagonCluster"/>
    <dgm:cxn modelId="{FF0C5FD7-5E1F-44C9-877F-F673B51A59AE}" type="presParOf" srcId="{B30FC970-0AFC-4572-9EC7-B32F0CE61B43}" destId="{CF2FFA2A-13B3-48F2-8FB2-DE5E7D0F30B4}" srcOrd="0" destOrd="0" presId="urn:microsoft.com/office/officeart/2008/layout/HexagonCluster"/>
    <dgm:cxn modelId="{3DBD61F3-5430-4A8C-87FA-DED96D1EE174}" type="presParOf" srcId="{41BA3A12-F980-446A-A099-57D293B762AF}" destId="{CA7EF6B9-E7BF-472E-94B0-351690F2A8CD}" srcOrd="1" destOrd="0" presId="urn:microsoft.com/office/officeart/2008/layout/HexagonCluster"/>
    <dgm:cxn modelId="{6A22747D-3B3E-49DB-B7EF-5CE7B16ACA44}" type="presParOf" srcId="{CA7EF6B9-E7BF-472E-94B0-351690F2A8CD}" destId="{E903C19F-5AED-46F6-908A-B9852CD9F767}" srcOrd="0" destOrd="0" presId="urn:microsoft.com/office/officeart/2008/layout/HexagonCluster"/>
    <dgm:cxn modelId="{171D7228-080A-4736-B2F1-EBCBB60460BA}" type="presParOf" srcId="{41BA3A12-F980-446A-A099-57D293B762AF}" destId="{19CA0A79-56F7-4E1C-805B-AFDD00D97B9A}" srcOrd="2" destOrd="0" presId="urn:microsoft.com/office/officeart/2008/layout/HexagonCluster"/>
    <dgm:cxn modelId="{315306CE-5B81-4F4D-976F-834ED1B54DB8}" type="presParOf" srcId="{19CA0A79-56F7-4E1C-805B-AFDD00D97B9A}" destId="{BF92D0FD-3BEF-4D90-B9EF-0B1943FB3375}" srcOrd="0" destOrd="0" presId="urn:microsoft.com/office/officeart/2008/layout/HexagonCluster"/>
    <dgm:cxn modelId="{56E1C8B4-ACB6-473D-9750-29C9C4D59D74}" type="presParOf" srcId="{41BA3A12-F980-446A-A099-57D293B762AF}" destId="{C3DFD8AF-B899-4E86-BAD0-F0F2A5CD902B}" srcOrd="3" destOrd="0" presId="urn:microsoft.com/office/officeart/2008/layout/HexagonCluster"/>
    <dgm:cxn modelId="{B7D2FBD4-653A-4F80-96B9-06D032897B61}" type="presParOf" srcId="{C3DFD8AF-B899-4E86-BAD0-F0F2A5CD902B}" destId="{0AE0F04A-F630-4180-85A8-792D19A125E6}" srcOrd="0" destOrd="0" presId="urn:microsoft.com/office/officeart/2008/layout/HexagonCluster"/>
    <dgm:cxn modelId="{720A89B8-7719-44F6-B14D-5191F87A9B65}" type="presParOf" srcId="{41BA3A12-F980-446A-A099-57D293B762AF}" destId="{39B14B28-9063-451D-9E06-BBF8A735E5AD}" srcOrd="4" destOrd="0" presId="urn:microsoft.com/office/officeart/2008/layout/HexagonCluster"/>
    <dgm:cxn modelId="{2CB77042-4EBD-4BDC-9C6D-FCCD0A1DA66C}" type="presParOf" srcId="{39B14B28-9063-451D-9E06-BBF8A735E5AD}" destId="{D76E25B3-8250-4C6F-B6C1-73913313D6C5}" srcOrd="0" destOrd="0" presId="urn:microsoft.com/office/officeart/2008/layout/HexagonCluster"/>
    <dgm:cxn modelId="{C8D39327-3100-475D-98E6-BAC610497BF1}" type="presParOf" srcId="{41BA3A12-F980-446A-A099-57D293B762AF}" destId="{2754FEED-EF8E-4E5E-B3BF-9474B9C2EF8E}" srcOrd="5" destOrd="0" presId="urn:microsoft.com/office/officeart/2008/layout/HexagonCluster"/>
    <dgm:cxn modelId="{8264CFCA-1E50-490F-86BC-42FDF112AB5B}" type="presParOf" srcId="{2754FEED-EF8E-4E5E-B3BF-9474B9C2EF8E}" destId="{E106F7BC-B14D-4DB2-9B1E-232DC5660C99}" srcOrd="0" destOrd="0" presId="urn:microsoft.com/office/officeart/2008/layout/HexagonCluster"/>
    <dgm:cxn modelId="{DFF64300-36E9-467F-B5F7-A941B46BAA74}" type="presParOf" srcId="{41BA3A12-F980-446A-A099-57D293B762AF}" destId="{1B2195C8-D457-4ECF-8D3C-4894D063D2C5}" srcOrd="6" destOrd="0" presId="urn:microsoft.com/office/officeart/2008/layout/HexagonCluster"/>
    <dgm:cxn modelId="{72FE67C7-6385-44FA-8DB6-3C16450C1E03}" type="presParOf" srcId="{1B2195C8-D457-4ECF-8D3C-4894D063D2C5}" destId="{26F662B0-FFB3-48A2-A538-932794F504D4}" srcOrd="0" destOrd="0" presId="urn:microsoft.com/office/officeart/2008/layout/HexagonCluster"/>
    <dgm:cxn modelId="{39B694DB-B02B-407C-9D22-D3F1A1215BF9}" type="presParOf" srcId="{41BA3A12-F980-446A-A099-57D293B762AF}" destId="{E26B6F0C-591D-44FD-B617-5508869F7C1D}" srcOrd="7" destOrd="0" presId="urn:microsoft.com/office/officeart/2008/layout/HexagonCluster"/>
    <dgm:cxn modelId="{E37BADC3-018F-48C6-9411-3E2FAA3D56AD}" type="presParOf" srcId="{E26B6F0C-591D-44FD-B617-5508869F7C1D}" destId="{EB8D706E-3949-49FD-A094-CC1A0EEF0D52}" srcOrd="0" destOrd="0" presId="urn:microsoft.com/office/officeart/2008/layout/HexagonCluster"/>
    <dgm:cxn modelId="{5DF7A68B-6359-435A-90D3-99C731BBB0E7}" type="presParOf" srcId="{41BA3A12-F980-446A-A099-57D293B762AF}" destId="{E7D49EB4-BF18-4FE5-8800-D268C36E6C6E}" srcOrd="8" destOrd="0" presId="urn:microsoft.com/office/officeart/2008/layout/HexagonCluster"/>
    <dgm:cxn modelId="{5B1901AD-BF6C-4875-A9C7-2E5E84F1C4D2}" type="presParOf" srcId="{E7D49EB4-BF18-4FE5-8800-D268C36E6C6E}" destId="{3F6160AF-4E68-4E1A-8522-F29B825806C8}" srcOrd="0" destOrd="0" presId="urn:microsoft.com/office/officeart/2008/layout/HexagonCluster"/>
    <dgm:cxn modelId="{2C7A27D4-B17D-4F83-8A32-97E7C6151606}" type="presParOf" srcId="{41BA3A12-F980-446A-A099-57D293B762AF}" destId="{70C2214D-66C0-45E6-8370-A082B5A6371B}" srcOrd="9" destOrd="0" presId="urn:microsoft.com/office/officeart/2008/layout/HexagonCluster"/>
    <dgm:cxn modelId="{2209537E-EC78-4A8A-9BC1-3342095608AF}" type="presParOf" srcId="{70C2214D-66C0-45E6-8370-A082B5A6371B}" destId="{E92FF3D0-2DC3-476A-8C46-0F6C748AFCB4}" srcOrd="0" destOrd="0" presId="urn:microsoft.com/office/officeart/2008/layout/HexagonCluster"/>
    <dgm:cxn modelId="{B45B866F-B32E-40B8-8F76-22627DAF91AF}" type="presParOf" srcId="{41BA3A12-F980-446A-A099-57D293B762AF}" destId="{14FBF5C1-D47E-4721-A8DD-D4E42C393523}" srcOrd="10" destOrd="0" presId="urn:microsoft.com/office/officeart/2008/layout/HexagonCluster"/>
    <dgm:cxn modelId="{EEE30084-6387-4009-9EE1-D60F613A9542}" type="presParOf" srcId="{14FBF5C1-D47E-4721-A8DD-D4E42C393523}" destId="{9DBA4B00-5213-4404-A259-AF805917B5E7}" srcOrd="0" destOrd="0" presId="urn:microsoft.com/office/officeart/2008/layout/HexagonCluster"/>
    <dgm:cxn modelId="{A84CA5C8-FDA9-4E0A-9AEF-68054E081B8B}" type="presParOf" srcId="{41BA3A12-F980-446A-A099-57D293B762AF}" destId="{4B6191B1-CEB1-4B0D-9D33-E40E422244C2}" srcOrd="11" destOrd="0" presId="urn:microsoft.com/office/officeart/2008/layout/HexagonCluster"/>
    <dgm:cxn modelId="{A2FC7DD5-0AEE-468F-9565-1690AD4D5723}" type="presParOf" srcId="{4B6191B1-CEB1-4B0D-9D33-E40E422244C2}" destId="{777AA878-9250-495E-9C01-64A79B12A8E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686CC-D151-4DE0-825E-5F7951D80DCB}"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fr-FR"/>
        </a:p>
      </dgm:t>
    </dgm:pt>
    <dgm:pt modelId="{2B0020C9-B47D-4C43-BCED-84CD6C667B10}">
      <dgm:prSet phldrT="[Texte]"/>
      <dgm:spPr>
        <a:solidFill>
          <a:schemeClr val="accent3">
            <a:lumMod val="75000"/>
          </a:schemeClr>
        </a:solidFill>
      </dgm:spPr>
      <dgm:t>
        <a:bodyPr/>
        <a:lstStyle/>
        <a:p>
          <a:r>
            <a:rPr lang="fr-FR" b="1" i="1" dirty="0">
              <a:solidFill>
                <a:schemeClr val="bg1"/>
              </a:solidFill>
            </a:rPr>
            <a:t>Formation professionnels et bénévoles</a:t>
          </a:r>
        </a:p>
      </dgm:t>
    </dgm:pt>
    <dgm:pt modelId="{D408BC09-D863-446C-99BF-65D2C633EDB3}" type="parTrans" cxnId="{78E6A80E-E006-4493-B52C-B6FB93F883B9}">
      <dgm:prSet/>
      <dgm:spPr/>
      <dgm:t>
        <a:bodyPr/>
        <a:lstStyle/>
        <a:p>
          <a:endParaRPr lang="fr-FR"/>
        </a:p>
      </dgm:t>
    </dgm:pt>
    <dgm:pt modelId="{A89EF399-9495-4943-9E6D-EC70DCD554D2}" type="sibTrans" cxnId="{78E6A80E-E006-4493-B52C-B6FB93F883B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t>
        <a:bodyPr/>
        <a:lstStyle/>
        <a:p>
          <a:endParaRPr lang="fr-FR"/>
        </a:p>
      </dgm:t>
    </dgm:pt>
    <dgm:pt modelId="{A627E681-0DD2-4CD3-BBF8-95256366251E}">
      <dgm:prSet phldrT="[Texte]"/>
      <dgm:spPr/>
      <dgm:t>
        <a:bodyPr/>
        <a:lstStyle/>
        <a:p>
          <a:r>
            <a:rPr lang="fr-FR" b="1" i="1" dirty="0"/>
            <a:t>Formation </a:t>
          </a:r>
          <a:r>
            <a:rPr lang="fr-FR" b="1" i="1" dirty="0" err="1"/>
            <a:t>Sporif</a:t>
          </a:r>
          <a:r>
            <a:rPr lang="fr-FR" b="1" i="1" dirty="0"/>
            <a:t>-</a:t>
          </a:r>
          <a:r>
            <a:rPr lang="fr-FR" b="1" i="1" dirty="0" err="1"/>
            <a:t>ve-s</a:t>
          </a:r>
          <a:endParaRPr lang="fr-FR" b="1" i="1" dirty="0"/>
        </a:p>
        <a:p>
          <a:r>
            <a:rPr lang="fr-FR" b="1" i="1" dirty="0"/>
            <a:t>Haut-niveau</a:t>
          </a:r>
        </a:p>
      </dgm:t>
    </dgm:pt>
    <dgm:pt modelId="{F8B6859D-E85A-48D2-B42A-B7A30BD5D15F}" type="parTrans" cxnId="{C1283B13-93D3-4211-A683-8B410C8ADA12}">
      <dgm:prSet/>
      <dgm:spPr/>
      <dgm:t>
        <a:bodyPr/>
        <a:lstStyle/>
        <a:p>
          <a:endParaRPr lang="fr-FR"/>
        </a:p>
      </dgm:t>
    </dgm:pt>
    <dgm:pt modelId="{44EAA5A9-0C6F-4FB1-95A2-60B7EFC18F9C}" type="sibTrans" cxnId="{C1283B13-93D3-4211-A683-8B410C8ADA1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dgm:spPr>
      <dgm:t>
        <a:bodyPr/>
        <a:lstStyle/>
        <a:p>
          <a:endParaRPr lang="fr-FR"/>
        </a:p>
      </dgm:t>
    </dgm:pt>
    <dgm:pt modelId="{7D5A58CC-09A1-4D29-BAFC-1CBB267B5441}">
      <dgm:prSet phldrT="[Texte]" custT="1"/>
      <dgm:spPr>
        <a:solidFill>
          <a:srgbClr val="FF0000"/>
        </a:solidFill>
      </dgm:spPr>
      <dgm:t>
        <a:bodyPr/>
        <a:lstStyle/>
        <a:p>
          <a:r>
            <a:rPr lang="fr-FR" sz="2000" b="1" i="1" dirty="0"/>
            <a:t>Qualité</a:t>
          </a:r>
        </a:p>
        <a:p>
          <a:r>
            <a:rPr lang="fr-FR" sz="2000" b="1" i="1" dirty="0"/>
            <a:t>Tourisme</a:t>
          </a:r>
          <a:r>
            <a:rPr lang="fr-FR" sz="1800" dirty="0"/>
            <a:t> </a:t>
          </a:r>
        </a:p>
      </dgm:t>
    </dgm:pt>
    <dgm:pt modelId="{8A1198B8-2E97-4D74-9BE3-FE84FD35D098}" type="parTrans" cxnId="{9B0D78C9-B668-4159-B8BD-A369946AF3EB}">
      <dgm:prSet/>
      <dgm:spPr/>
      <dgm:t>
        <a:bodyPr/>
        <a:lstStyle/>
        <a:p>
          <a:endParaRPr lang="fr-FR"/>
        </a:p>
      </dgm:t>
    </dgm:pt>
    <dgm:pt modelId="{6F5C83D9-69D6-4EF0-9442-29B1B913B5C4}" type="sibTrans" cxnId="{9B0D78C9-B668-4159-B8BD-A369946AF3EB}">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t>
        <a:bodyPr/>
        <a:lstStyle/>
        <a:p>
          <a:endParaRPr lang="fr-FR"/>
        </a:p>
      </dgm:t>
    </dgm:pt>
    <dgm:pt modelId="{BA53D492-0B74-4B7D-A7FD-BEBC6B9CFC33}" type="pres">
      <dgm:prSet presAssocID="{325686CC-D151-4DE0-825E-5F7951D80DCB}" presName="Name0" presStyleCnt="0">
        <dgm:presLayoutVars>
          <dgm:chMax val="21"/>
          <dgm:chPref val="21"/>
        </dgm:presLayoutVars>
      </dgm:prSet>
      <dgm:spPr/>
    </dgm:pt>
    <dgm:pt modelId="{DBA52B9B-88A2-4E3C-83B6-6802EFBAF9B2}" type="pres">
      <dgm:prSet presAssocID="{2B0020C9-B47D-4C43-BCED-84CD6C667B10}" presName="text1" presStyleCnt="0"/>
      <dgm:spPr/>
    </dgm:pt>
    <dgm:pt modelId="{86FE44FC-60A2-4994-A0DC-2EA86FD686C9}" type="pres">
      <dgm:prSet presAssocID="{2B0020C9-B47D-4C43-BCED-84CD6C667B10}" presName="textRepeatNode" presStyleLbl="alignNode1" presStyleIdx="0" presStyleCnt="3">
        <dgm:presLayoutVars>
          <dgm:chMax val="0"/>
          <dgm:chPref val="0"/>
          <dgm:bulletEnabled val="1"/>
        </dgm:presLayoutVars>
      </dgm:prSet>
      <dgm:spPr/>
    </dgm:pt>
    <dgm:pt modelId="{0DD974E6-F38D-4149-B13A-0939710BD529}" type="pres">
      <dgm:prSet presAssocID="{2B0020C9-B47D-4C43-BCED-84CD6C667B10}" presName="textaccent1" presStyleCnt="0"/>
      <dgm:spPr/>
    </dgm:pt>
    <dgm:pt modelId="{16D7C7FF-1E1F-4964-BB2C-981F353C3BF1}" type="pres">
      <dgm:prSet presAssocID="{2B0020C9-B47D-4C43-BCED-84CD6C667B10}" presName="accentRepeatNode" presStyleLbl="solidAlignAcc1" presStyleIdx="0" presStyleCnt="6" custLinFactX="85340" custLinFactY="-122020" custLinFactNeighborX="100000" custLinFactNeighborY="-200000"/>
      <dgm:spPr/>
    </dgm:pt>
    <dgm:pt modelId="{18DDB911-D169-4002-87F7-41CE3BC40583}" type="pres">
      <dgm:prSet presAssocID="{A89EF399-9495-4943-9E6D-EC70DCD554D2}" presName="image1" presStyleCnt="0"/>
      <dgm:spPr/>
    </dgm:pt>
    <dgm:pt modelId="{CA60C91F-2606-4461-9F41-7B1AAE1F5BA7}" type="pres">
      <dgm:prSet presAssocID="{A89EF399-9495-4943-9E6D-EC70DCD554D2}" presName="imageRepeatNode" presStyleLbl="alignAcc1" presStyleIdx="0" presStyleCnt="3"/>
      <dgm:spPr/>
    </dgm:pt>
    <dgm:pt modelId="{B8F4D309-67EB-491C-8C7A-C97B574C40ED}" type="pres">
      <dgm:prSet presAssocID="{A89EF399-9495-4943-9E6D-EC70DCD554D2}" presName="imageaccent1" presStyleCnt="0"/>
      <dgm:spPr/>
    </dgm:pt>
    <dgm:pt modelId="{00453601-2A37-41A9-B5CC-9EC0C4A66846}" type="pres">
      <dgm:prSet presAssocID="{A89EF399-9495-4943-9E6D-EC70DCD554D2}" presName="accentRepeatNode" presStyleLbl="solidAlignAcc1" presStyleIdx="1" presStyleCnt="6" custLinFactX="156161" custLinFactY="-208716" custLinFactNeighborX="200000" custLinFactNeighborY="-300000"/>
      <dgm:spPr/>
    </dgm:pt>
    <dgm:pt modelId="{3786C640-5B13-46A8-9990-923C973206F4}" type="pres">
      <dgm:prSet presAssocID="{A627E681-0DD2-4CD3-BBF8-95256366251E}" presName="text2" presStyleCnt="0"/>
      <dgm:spPr/>
    </dgm:pt>
    <dgm:pt modelId="{2FE0DCE1-EC5F-45E9-8464-A886AD1292F6}" type="pres">
      <dgm:prSet presAssocID="{A627E681-0DD2-4CD3-BBF8-95256366251E}" presName="textRepeatNode" presStyleLbl="alignNode1" presStyleIdx="1" presStyleCnt="3" custScaleX="105289" custScaleY="110721">
        <dgm:presLayoutVars>
          <dgm:chMax val="0"/>
          <dgm:chPref val="0"/>
          <dgm:bulletEnabled val="1"/>
        </dgm:presLayoutVars>
      </dgm:prSet>
      <dgm:spPr/>
    </dgm:pt>
    <dgm:pt modelId="{716068E6-0F83-4902-AF84-90C54F98AFC1}" type="pres">
      <dgm:prSet presAssocID="{A627E681-0DD2-4CD3-BBF8-95256366251E}" presName="textaccent2" presStyleCnt="0"/>
      <dgm:spPr/>
    </dgm:pt>
    <dgm:pt modelId="{05BF5D6F-BFC5-421F-855A-2F8EE3DCE80F}" type="pres">
      <dgm:prSet presAssocID="{A627E681-0DD2-4CD3-BBF8-95256366251E}" presName="accentRepeatNode" presStyleLbl="solidAlignAcc1" presStyleIdx="2" presStyleCnt="6" custLinFactX="314947" custLinFactY="300000" custLinFactNeighborX="400000" custLinFactNeighborY="304959"/>
      <dgm:spPr/>
    </dgm:pt>
    <dgm:pt modelId="{4814DDDC-E137-413A-B15E-DCB0354B2398}" type="pres">
      <dgm:prSet presAssocID="{44EAA5A9-0C6F-4FB1-95A2-60B7EFC18F9C}" presName="image2" presStyleCnt="0"/>
      <dgm:spPr/>
    </dgm:pt>
    <dgm:pt modelId="{A73C1900-DFF6-4750-95BB-06B63D450435}" type="pres">
      <dgm:prSet presAssocID="{44EAA5A9-0C6F-4FB1-95A2-60B7EFC18F9C}" presName="imageRepeatNode" presStyleLbl="alignAcc1" presStyleIdx="1" presStyleCnt="3" custScaleX="96434" custScaleY="87210" custLinFactNeighborX="-82849" custLinFactNeighborY="53763"/>
      <dgm:spPr/>
    </dgm:pt>
    <dgm:pt modelId="{2B764945-2871-47FD-B712-32ECD9DEB555}" type="pres">
      <dgm:prSet presAssocID="{44EAA5A9-0C6F-4FB1-95A2-60B7EFC18F9C}" presName="imageaccent2" presStyleCnt="0"/>
      <dgm:spPr/>
    </dgm:pt>
    <dgm:pt modelId="{60BBFC72-F2A6-400F-9F87-94BF7A054436}" type="pres">
      <dgm:prSet presAssocID="{44EAA5A9-0C6F-4FB1-95A2-60B7EFC18F9C}" presName="accentRepeatNode" presStyleLbl="solidAlignAcc1" presStyleIdx="3" presStyleCnt="6" custLinFactX="547412" custLinFactY="343282" custLinFactNeighborX="600000" custLinFactNeighborY="400000"/>
      <dgm:spPr/>
    </dgm:pt>
    <dgm:pt modelId="{5E90CFDE-A781-4991-AE8A-AB0CAEB4029D}" type="pres">
      <dgm:prSet presAssocID="{7D5A58CC-09A1-4D29-BAFC-1CBB267B5441}" presName="text3" presStyleCnt="0"/>
      <dgm:spPr/>
    </dgm:pt>
    <dgm:pt modelId="{8FD770C7-4641-461C-BEF2-A48F8F4010EA}" type="pres">
      <dgm:prSet presAssocID="{7D5A58CC-09A1-4D29-BAFC-1CBB267B5441}" presName="textRepeatNode" presStyleLbl="alignNode1" presStyleIdx="2" presStyleCnt="3">
        <dgm:presLayoutVars>
          <dgm:chMax val="0"/>
          <dgm:chPref val="0"/>
          <dgm:bulletEnabled val="1"/>
        </dgm:presLayoutVars>
      </dgm:prSet>
      <dgm:spPr/>
    </dgm:pt>
    <dgm:pt modelId="{E05206A6-7CA5-45AD-AA8D-6AF21C7C7808}" type="pres">
      <dgm:prSet presAssocID="{7D5A58CC-09A1-4D29-BAFC-1CBB267B5441}" presName="textaccent3" presStyleCnt="0"/>
      <dgm:spPr/>
    </dgm:pt>
    <dgm:pt modelId="{008AC1A8-FD69-4633-8B14-FFC9B1A5B469}" type="pres">
      <dgm:prSet presAssocID="{7D5A58CC-09A1-4D29-BAFC-1CBB267B5441}" presName="accentRepeatNode" presStyleLbl="solidAlignAcc1" presStyleIdx="4" presStyleCnt="6" custLinFactX="167349" custLinFactY="200000" custLinFactNeighborX="200000" custLinFactNeighborY="295006"/>
      <dgm:spPr/>
    </dgm:pt>
    <dgm:pt modelId="{C6EAB7F2-5458-46ED-9E6C-3194631E94AF}" type="pres">
      <dgm:prSet presAssocID="{6F5C83D9-69D6-4EF0-9442-29B1B913B5C4}" presName="image3" presStyleCnt="0"/>
      <dgm:spPr/>
    </dgm:pt>
    <dgm:pt modelId="{6D51A8ED-F73D-4549-BE26-A00BB4D47D84}" type="pres">
      <dgm:prSet presAssocID="{6F5C83D9-69D6-4EF0-9442-29B1B913B5C4}" presName="imageRepeatNode" presStyleLbl="alignAcc1" presStyleIdx="2" presStyleCnt="3" custLinFactNeighborX="82421" custLinFactNeighborY="51494"/>
      <dgm:spPr/>
    </dgm:pt>
    <dgm:pt modelId="{476C0C78-E298-4F35-AD8B-6F496022EEE8}" type="pres">
      <dgm:prSet presAssocID="{6F5C83D9-69D6-4EF0-9442-29B1B913B5C4}" presName="imageaccent3" presStyleCnt="0"/>
      <dgm:spPr/>
    </dgm:pt>
    <dgm:pt modelId="{3EE0AB4C-9CBC-44E8-AAC9-399E28A0D960}" type="pres">
      <dgm:prSet presAssocID="{6F5C83D9-69D6-4EF0-9442-29B1B913B5C4}" presName="accentRepeatNode" presStyleLbl="solidAlignAcc1" presStyleIdx="5" presStyleCnt="6" custLinFactX="-245360" custLinFactY="37491" custLinFactNeighborX="-300000" custLinFactNeighborY="100000"/>
      <dgm:spPr/>
    </dgm:pt>
  </dgm:ptLst>
  <dgm:cxnLst>
    <dgm:cxn modelId="{78E6A80E-E006-4493-B52C-B6FB93F883B9}" srcId="{325686CC-D151-4DE0-825E-5F7951D80DCB}" destId="{2B0020C9-B47D-4C43-BCED-84CD6C667B10}" srcOrd="0" destOrd="0" parTransId="{D408BC09-D863-446C-99BF-65D2C633EDB3}" sibTransId="{A89EF399-9495-4943-9E6D-EC70DCD554D2}"/>
    <dgm:cxn modelId="{C1283B13-93D3-4211-A683-8B410C8ADA12}" srcId="{325686CC-D151-4DE0-825E-5F7951D80DCB}" destId="{A627E681-0DD2-4CD3-BBF8-95256366251E}" srcOrd="1" destOrd="0" parTransId="{F8B6859D-E85A-48D2-B42A-B7A30BD5D15F}" sibTransId="{44EAA5A9-0C6F-4FB1-95A2-60B7EFC18F9C}"/>
    <dgm:cxn modelId="{C66BB822-6E4C-4E5B-B631-2E0D6D35D63E}" type="presOf" srcId="{A627E681-0DD2-4CD3-BBF8-95256366251E}" destId="{2FE0DCE1-EC5F-45E9-8464-A886AD1292F6}" srcOrd="0" destOrd="0" presId="urn:microsoft.com/office/officeart/2008/layout/HexagonCluster"/>
    <dgm:cxn modelId="{1B967E30-8252-4ECC-8A5C-A4A66A1B5B5C}" type="presOf" srcId="{2B0020C9-B47D-4C43-BCED-84CD6C667B10}" destId="{86FE44FC-60A2-4994-A0DC-2EA86FD686C9}" srcOrd="0" destOrd="0" presId="urn:microsoft.com/office/officeart/2008/layout/HexagonCluster"/>
    <dgm:cxn modelId="{54F8703B-660F-4B72-A215-39D64E8B4520}" type="presOf" srcId="{6F5C83D9-69D6-4EF0-9442-29B1B913B5C4}" destId="{6D51A8ED-F73D-4549-BE26-A00BB4D47D84}" srcOrd="0" destOrd="0" presId="urn:microsoft.com/office/officeart/2008/layout/HexagonCluster"/>
    <dgm:cxn modelId="{FFE7AB8B-99EB-4031-A852-22B12C88C113}" type="presOf" srcId="{44EAA5A9-0C6F-4FB1-95A2-60B7EFC18F9C}" destId="{A73C1900-DFF6-4750-95BB-06B63D450435}" srcOrd="0" destOrd="0" presId="urn:microsoft.com/office/officeart/2008/layout/HexagonCluster"/>
    <dgm:cxn modelId="{8686D7A4-24B0-4BCE-97DB-2D12157A7BAA}" type="presOf" srcId="{A89EF399-9495-4943-9E6D-EC70DCD554D2}" destId="{CA60C91F-2606-4461-9F41-7B1AAE1F5BA7}" srcOrd="0" destOrd="0" presId="urn:microsoft.com/office/officeart/2008/layout/HexagonCluster"/>
    <dgm:cxn modelId="{C4F5E8BC-9D77-40E7-BA15-FCE2ED3F6E96}" type="presOf" srcId="{325686CC-D151-4DE0-825E-5F7951D80DCB}" destId="{BA53D492-0B74-4B7D-A7FD-BEBC6B9CFC33}" srcOrd="0" destOrd="0" presId="urn:microsoft.com/office/officeart/2008/layout/HexagonCluster"/>
    <dgm:cxn modelId="{9B0D78C9-B668-4159-B8BD-A369946AF3EB}" srcId="{325686CC-D151-4DE0-825E-5F7951D80DCB}" destId="{7D5A58CC-09A1-4D29-BAFC-1CBB267B5441}" srcOrd="2" destOrd="0" parTransId="{8A1198B8-2E97-4D74-9BE3-FE84FD35D098}" sibTransId="{6F5C83D9-69D6-4EF0-9442-29B1B913B5C4}"/>
    <dgm:cxn modelId="{5F7C96C9-AD96-4C0D-A172-4C666706343C}" type="presOf" srcId="{7D5A58CC-09A1-4D29-BAFC-1CBB267B5441}" destId="{8FD770C7-4641-461C-BEF2-A48F8F4010EA}" srcOrd="0" destOrd="0" presId="urn:microsoft.com/office/officeart/2008/layout/HexagonCluster"/>
    <dgm:cxn modelId="{1994E19F-ACCF-4865-BDB5-2066ECDD6FDE}" type="presParOf" srcId="{BA53D492-0B74-4B7D-A7FD-BEBC6B9CFC33}" destId="{DBA52B9B-88A2-4E3C-83B6-6802EFBAF9B2}" srcOrd="0" destOrd="0" presId="urn:microsoft.com/office/officeart/2008/layout/HexagonCluster"/>
    <dgm:cxn modelId="{273E9C2F-7413-4D46-A499-5ABF6BFB175E}" type="presParOf" srcId="{DBA52B9B-88A2-4E3C-83B6-6802EFBAF9B2}" destId="{86FE44FC-60A2-4994-A0DC-2EA86FD686C9}" srcOrd="0" destOrd="0" presId="urn:microsoft.com/office/officeart/2008/layout/HexagonCluster"/>
    <dgm:cxn modelId="{124D0621-06D3-4387-B7AC-F8FE99E0DDA1}" type="presParOf" srcId="{BA53D492-0B74-4B7D-A7FD-BEBC6B9CFC33}" destId="{0DD974E6-F38D-4149-B13A-0939710BD529}" srcOrd="1" destOrd="0" presId="urn:microsoft.com/office/officeart/2008/layout/HexagonCluster"/>
    <dgm:cxn modelId="{A1A1A871-860C-4F8A-ABCA-73678855DA91}" type="presParOf" srcId="{0DD974E6-F38D-4149-B13A-0939710BD529}" destId="{16D7C7FF-1E1F-4964-BB2C-981F353C3BF1}" srcOrd="0" destOrd="0" presId="urn:microsoft.com/office/officeart/2008/layout/HexagonCluster"/>
    <dgm:cxn modelId="{5F97690F-220D-4B10-AF20-CAEB15BDD47E}" type="presParOf" srcId="{BA53D492-0B74-4B7D-A7FD-BEBC6B9CFC33}" destId="{18DDB911-D169-4002-87F7-41CE3BC40583}" srcOrd="2" destOrd="0" presId="urn:microsoft.com/office/officeart/2008/layout/HexagonCluster"/>
    <dgm:cxn modelId="{F93E3E91-4677-40C5-A2B1-CBA16234F073}" type="presParOf" srcId="{18DDB911-D169-4002-87F7-41CE3BC40583}" destId="{CA60C91F-2606-4461-9F41-7B1AAE1F5BA7}" srcOrd="0" destOrd="0" presId="urn:microsoft.com/office/officeart/2008/layout/HexagonCluster"/>
    <dgm:cxn modelId="{B99B2D46-F46B-41E5-99EC-5571B61E5118}" type="presParOf" srcId="{BA53D492-0B74-4B7D-A7FD-BEBC6B9CFC33}" destId="{B8F4D309-67EB-491C-8C7A-C97B574C40ED}" srcOrd="3" destOrd="0" presId="urn:microsoft.com/office/officeart/2008/layout/HexagonCluster"/>
    <dgm:cxn modelId="{C755A630-62F2-40B5-BEFD-A178820F41FB}" type="presParOf" srcId="{B8F4D309-67EB-491C-8C7A-C97B574C40ED}" destId="{00453601-2A37-41A9-B5CC-9EC0C4A66846}" srcOrd="0" destOrd="0" presId="urn:microsoft.com/office/officeart/2008/layout/HexagonCluster"/>
    <dgm:cxn modelId="{7A64CA88-544E-4B5D-8272-EDC1E21165BC}" type="presParOf" srcId="{BA53D492-0B74-4B7D-A7FD-BEBC6B9CFC33}" destId="{3786C640-5B13-46A8-9990-923C973206F4}" srcOrd="4" destOrd="0" presId="urn:microsoft.com/office/officeart/2008/layout/HexagonCluster"/>
    <dgm:cxn modelId="{9C24F406-AB47-440E-BF1F-F6E4323B185C}" type="presParOf" srcId="{3786C640-5B13-46A8-9990-923C973206F4}" destId="{2FE0DCE1-EC5F-45E9-8464-A886AD1292F6}" srcOrd="0" destOrd="0" presId="urn:microsoft.com/office/officeart/2008/layout/HexagonCluster"/>
    <dgm:cxn modelId="{D5BCE893-D460-42EE-86D1-EFCF103ECED9}" type="presParOf" srcId="{BA53D492-0B74-4B7D-A7FD-BEBC6B9CFC33}" destId="{716068E6-0F83-4902-AF84-90C54F98AFC1}" srcOrd="5" destOrd="0" presId="urn:microsoft.com/office/officeart/2008/layout/HexagonCluster"/>
    <dgm:cxn modelId="{64AF7196-E713-4D14-911E-53A58EEFF151}" type="presParOf" srcId="{716068E6-0F83-4902-AF84-90C54F98AFC1}" destId="{05BF5D6F-BFC5-421F-855A-2F8EE3DCE80F}" srcOrd="0" destOrd="0" presId="urn:microsoft.com/office/officeart/2008/layout/HexagonCluster"/>
    <dgm:cxn modelId="{4C6E69CA-58BE-4AF5-A3F2-D422BE2F440F}" type="presParOf" srcId="{BA53D492-0B74-4B7D-A7FD-BEBC6B9CFC33}" destId="{4814DDDC-E137-413A-B15E-DCB0354B2398}" srcOrd="6" destOrd="0" presId="urn:microsoft.com/office/officeart/2008/layout/HexagonCluster"/>
    <dgm:cxn modelId="{1D461D7B-FF3B-4765-948E-E4103EA96E61}" type="presParOf" srcId="{4814DDDC-E137-413A-B15E-DCB0354B2398}" destId="{A73C1900-DFF6-4750-95BB-06B63D450435}" srcOrd="0" destOrd="0" presId="urn:microsoft.com/office/officeart/2008/layout/HexagonCluster"/>
    <dgm:cxn modelId="{12873D19-4421-4DDC-995C-C55F40C92768}" type="presParOf" srcId="{BA53D492-0B74-4B7D-A7FD-BEBC6B9CFC33}" destId="{2B764945-2871-47FD-B712-32ECD9DEB555}" srcOrd="7" destOrd="0" presId="urn:microsoft.com/office/officeart/2008/layout/HexagonCluster"/>
    <dgm:cxn modelId="{ADF7F0F8-B78C-48D4-B0B7-CC34685269C5}" type="presParOf" srcId="{2B764945-2871-47FD-B712-32ECD9DEB555}" destId="{60BBFC72-F2A6-400F-9F87-94BF7A054436}" srcOrd="0" destOrd="0" presId="urn:microsoft.com/office/officeart/2008/layout/HexagonCluster"/>
    <dgm:cxn modelId="{0AC339B8-145E-4D4B-8499-BE603C259F2B}" type="presParOf" srcId="{BA53D492-0B74-4B7D-A7FD-BEBC6B9CFC33}" destId="{5E90CFDE-A781-4991-AE8A-AB0CAEB4029D}" srcOrd="8" destOrd="0" presId="urn:microsoft.com/office/officeart/2008/layout/HexagonCluster"/>
    <dgm:cxn modelId="{D5A54858-8F2C-4420-8185-D3F2DB8FACEF}" type="presParOf" srcId="{5E90CFDE-A781-4991-AE8A-AB0CAEB4029D}" destId="{8FD770C7-4641-461C-BEF2-A48F8F4010EA}" srcOrd="0" destOrd="0" presId="urn:microsoft.com/office/officeart/2008/layout/HexagonCluster"/>
    <dgm:cxn modelId="{09603B20-00C5-4DF6-A4D9-E17A215BF873}" type="presParOf" srcId="{BA53D492-0B74-4B7D-A7FD-BEBC6B9CFC33}" destId="{E05206A6-7CA5-45AD-AA8D-6AF21C7C7808}" srcOrd="9" destOrd="0" presId="urn:microsoft.com/office/officeart/2008/layout/HexagonCluster"/>
    <dgm:cxn modelId="{1A33901F-A1BE-4BCC-AA9E-7001E5178451}" type="presParOf" srcId="{E05206A6-7CA5-45AD-AA8D-6AF21C7C7808}" destId="{008AC1A8-FD69-4633-8B14-FFC9B1A5B469}" srcOrd="0" destOrd="0" presId="urn:microsoft.com/office/officeart/2008/layout/HexagonCluster"/>
    <dgm:cxn modelId="{5F22BF46-9C27-447E-8892-10918F86221C}" type="presParOf" srcId="{BA53D492-0B74-4B7D-A7FD-BEBC6B9CFC33}" destId="{C6EAB7F2-5458-46ED-9E6C-3194631E94AF}" srcOrd="10" destOrd="0" presId="urn:microsoft.com/office/officeart/2008/layout/HexagonCluster"/>
    <dgm:cxn modelId="{B379B1EC-0917-4B6B-AB5C-2A4DD2B9B1CC}" type="presParOf" srcId="{C6EAB7F2-5458-46ED-9E6C-3194631E94AF}" destId="{6D51A8ED-F73D-4549-BE26-A00BB4D47D84}" srcOrd="0" destOrd="0" presId="urn:microsoft.com/office/officeart/2008/layout/HexagonCluster"/>
    <dgm:cxn modelId="{FFE6C413-F6D2-4D4D-9D95-907A739F90F6}" type="presParOf" srcId="{BA53D492-0B74-4B7D-A7FD-BEBC6B9CFC33}" destId="{476C0C78-E298-4F35-AD8B-6F496022EEE8}" srcOrd="11" destOrd="0" presId="urn:microsoft.com/office/officeart/2008/layout/HexagonCluster"/>
    <dgm:cxn modelId="{EBFAC38F-C30F-408E-A671-93A52FD0680B}" type="presParOf" srcId="{476C0C78-E298-4F35-AD8B-6F496022EEE8}" destId="{3EE0AB4C-9CBC-44E8-AAC9-399E28A0D960}"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2102F7-5A89-4ADF-8804-A597DA87F1FB}"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fr-FR"/>
        </a:p>
      </dgm:t>
    </dgm:pt>
    <dgm:pt modelId="{B726C47A-96C0-4252-A715-71E37DF8383C}">
      <dgm:prSet phldrT="[Texte]" custT="1"/>
      <dgm:spPr>
        <a:solidFill>
          <a:srgbClr val="FFFF00"/>
        </a:solidFill>
      </dgm:spPr>
      <dgm:t>
        <a:bodyPr/>
        <a:lstStyle/>
        <a:p>
          <a:r>
            <a:rPr lang="fr-FR" sz="2000" b="1" i="1" dirty="0">
              <a:solidFill>
                <a:schemeClr val="tx1"/>
              </a:solidFill>
            </a:rPr>
            <a:t>MISSIONS DE SERVICE PUBLIC</a:t>
          </a:r>
        </a:p>
      </dgm:t>
    </dgm:pt>
    <dgm:pt modelId="{D12D599F-04FE-4C5E-9F09-43309A131B80}" type="parTrans" cxnId="{772317C4-BC94-4F3F-9AC2-2EBC05C1FD89}">
      <dgm:prSet/>
      <dgm:spPr/>
      <dgm:t>
        <a:bodyPr/>
        <a:lstStyle/>
        <a:p>
          <a:endParaRPr lang="fr-FR"/>
        </a:p>
      </dgm:t>
    </dgm:pt>
    <dgm:pt modelId="{6D8B4A22-50D7-4D57-B2A6-C07FBA1C7802}" type="sibTrans" cxnId="{772317C4-BC94-4F3F-9AC2-2EBC05C1FD8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fr-FR"/>
        </a:p>
      </dgm:t>
    </dgm:pt>
    <dgm:pt modelId="{710635BE-179F-4C8E-BBEA-A53F1728D05E}">
      <dgm:prSet phldrT="[Texte]" custT="1"/>
      <dgm:spPr>
        <a:solidFill>
          <a:srgbClr val="FFC000"/>
        </a:solidFill>
      </dgm:spPr>
      <dgm:t>
        <a:bodyPr/>
        <a:lstStyle/>
        <a:p>
          <a:r>
            <a:rPr lang="fr-FR" sz="1800" b="1" i="1" dirty="0">
              <a:solidFill>
                <a:schemeClr val="tx1"/>
              </a:solidFill>
            </a:rPr>
            <a:t>Grandes </a:t>
          </a:r>
          <a:r>
            <a:rPr lang="fr-FR" sz="1600" b="1" i="1" dirty="0">
              <a:solidFill>
                <a:schemeClr val="tx1"/>
              </a:solidFill>
            </a:rPr>
            <a:t>Manifestations nautiques</a:t>
          </a:r>
        </a:p>
      </dgm:t>
    </dgm:pt>
    <dgm:pt modelId="{139DCA04-7595-4CCF-A85B-D9B2DA8CCC61}" type="parTrans" cxnId="{8A1E3F10-D969-405F-AE3E-9B9E6AD34589}">
      <dgm:prSet/>
      <dgm:spPr/>
      <dgm:t>
        <a:bodyPr/>
        <a:lstStyle/>
        <a:p>
          <a:endParaRPr lang="fr-FR"/>
        </a:p>
      </dgm:t>
    </dgm:pt>
    <dgm:pt modelId="{4DDB1A6F-044B-4CF3-B41B-21B7011157D4}" type="sibTrans" cxnId="{8A1E3F10-D969-405F-AE3E-9B9E6AD3458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58000" r="-58000"/>
          </a:stretch>
        </a:blipFill>
      </dgm:spPr>
      <dgm:t>
        <a:bodyPr/>
        <a:lstStyle/>
        <a:p>
          <a:endParaRPr lang="fr-FR"/>
        </a:p>
      </dgm:t>
    </dgm:pt>
    <dgm:pt modelId="{A64FD28C-448E-404E-95F8-EC18F16E6C74}">
      <dgm:prSet phldrT="[Texte]"/>
      <dgm:spPr>
        <a:solidFill>
          <a:schemeClr val="tx1">
            <a:lumMod val="95000"/>
            <a:lumOff val="5000"/>
          </a:schemeClr>
        </a:solidFill>
      </dgm:spPr>
      <dgm:t>
        <a:bodyPr/>
        <a:lstStyle/>
        <a:p>
          <a:r>
            <a:rPr lang="fr-FR" b="1" i="1" dirty="0"/>
            <a:t>INNOVATION et développement </a:t>
          </a:r>
        </a:p>
      </dgm:t>
    </dgm:pt>
    <dgm:pt modelId="{EF71D991-9AE0-4B26-9E76-42BA8CD99973}" type="parTrans" cxnId="{68D9585B-C1BD-440F-8044-7241ED652E56}">
      <dgm:prSet/>
      <dgm:spPr/>
      <dgm:t>
        <a:bodyPr/>
        <a:lstStyle/>
        <a:p>
          <a:endParaRPr lang="fr-FR"/>
        </a:p>
      </dgm:t>
    </dgm:pt>
    <dgm:pt modelId="{E6A5E4DD-2C7F-4CCA-9BF7-37A416BDB0DC}" type="sibTrans" cxnId="{68D9585B-C1BD-440F-8044-7241ED652E56}">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t>
        <a:bodyPr/>
        <a:lstStyle/>
        <a:p>
          <a:endParaRPr lang="fr-FR"/>
        </a:p>
      </dgm:t>
    </dgm:pt>
    <dgm:pt modelId="{4BFCB853-DCB4-422E-92ED-14076FC0EE5E}" type="pres">
      <dgm:prSet presAssocID="{3C2102F7-5A89-4ADF-8804-A597DA87F1FB}" presName="Name0" presStyleCnt="0">
        <dgm:presLayoutVars>
          <dgm:chMax val="21"/>
          <dgm:chPref val="21"/>
        </dgm:presLayoutVars>
      </dgm:prSet>
      <dgm:spPr/>
    </dgm:pt>
    <dgm:pt modelId="{E0E392D8-5246-4411-AEDA-788521A499A9}" type="pres">
      <dgm:prSet presAssocID="{B726C47A-96C0-4252-A715-71E37DF8383C}" presName="text1" presStyleCnt="0"/>
      <dgm:spPr/>
    </dgm:pt>
    <dgm:pt modelId="{C1881CCD-A872-473F-B79E-1AD0DC21F5A2}" type="pres">
      <dgm:prSet presAssocID="{B726C47A-96C0-4252-A715-71E37DF8383C}" presName="textRepeatNode" presStyleLbl="alignNode1" presStyleIdx="0" presStyleCnt="3" custLinFactX="-100000" custLinFactY="-5543" custLinFactNeighborX="-115705" custLinFactNeighborY="-100000">
        <dgm:presLayoutVars>
          <dgm:chMax val="0"/>
          <dgm:chPref val="0"/>
          <dgm:bulletEnabled val="1"/>
        </dgm:presLayoutVars>
      </dgm:prSet>
      <dgm:spPr/>
    </dgm:pt>
    <dgm:pt modelId="{FB71DFC8-1F74-45FE-A6D9-69CF9262BF8C}" type="pres">
      <dgm:prSet presAssocID="{B726C47A-96C0-4252-A715-71E37DF8383C}" presName="textaccent1" presStyleCnt="0"/>
      <dgm:spPr/>
    </dgm:pt>
    <dgm:pt modelId="{21FBFDFF-DFC8-4BF2-B3E2-F94FEA5D55E1}" type="pres">
      <dgm:prSet presAssocID="{B726C47A-96C0-4252-A715-71E37DF8383C}" presName="accentRepeatNode" presStyleLbl="solidAlignAcc1" presStyleIdx="0" presStyleCnt="6"/>
      <dgm:spPr/>
    </dgm:pt>
    <dgm:pt modelId="{B3ABC998-5181-4B99-8C80-C061AC0F84A6}" type="pres">
      <dgm:prSet presAssocID="{6D8B4A22-50D7-4D57-B2A6-C07FBA1C7802}" presName="image1" presStyleCnt="0"/>
      <dgm:spPr/>
    </dgm:pt>
    <dgm:pt modelId="{4919B0E2-4721-4861-9EBF-674E49621C96}" type="pres">
      <dgm:prSet presAssocID="{6D8B4A22-50D7-4D57-B2A6-C07FBA1C7802}" presName="imageRepeatNode" presStyleLbl="alignAcc1" presStyleIdx="0" presStyleCnt="3" custScaleX="95340" custScaleY="92799" custLinFactX="8709" custLinFactNeighborX="100000" custLinFactNeighborY="275"/>
      <dgm:spPr/>
    </dgm:pt>
    <dgm:pt modelId="{0C577F2B-5E75-4D65-86DB-BCBAA6C5C656}" type="pres">
      <dgm:prSet presAssocID="{6D8B4A22-50D7-4D57-B2A6-C07FBA1C7802}" presName="imageaccent1" presStyleCnt="0"/>
      <dgm:spPr/>
    </dgm:pt>
    <dgm:pt modelId="{6BD21569-87F1-4D0F-AEDE-BEA678192300}" type="pres">
      <dgm:prSet presAssocID="{6D8B4A22-50D7-4D57-B2A6-C07FBA1C7802}" presName="accentRepeatNode" presStyleLbl="solidAlignAcc1" presStyleIdx="1" presStyleCnt="6" custLinFactX="600000" custLinFactY="-600000" custLinFactNeighborX="610937" custLinFactNeighborY="-600386"/>
      <dgm:spPr/>
    </dgm:pt>
    <dgm:pt modelId="{CD2D7CB5-204D-46F1-AB33-A1D3DD374CFA}" type="pres">
      <dgm:prSet presAssocID="{710635BE-179F-4C8E-BBEA-A53F1728D05E}" presName="text2" presStyleCnt="0"/>
      <dgm:spPr/>
    </dgm:pt>
    <dgm:pt modelId="{725F110E-69D3-4F1F-8AB2-CC1809469DDF}" type="pres">
      <dgm:prSet presAssocID="{710635BE-179F-4C8E-BBEA-A53F1728D05E}" presName="textRepeatNode" presStyleLbl="alignNode1" presStyleIdx="1" presStyleCnt="3" custScaleX="103817" custLinFactNeighborX="17901" custLinFactNeighborY="-59264">
        <dgm:presLayoutVars>
          <dgm:chMax val="0"/>
          <dgm:chPref val="0"/>
          <dgm:bulletEnabled val="1"/>
        </dgm:presLayoutVars>
      </dgm:prSet>
      <dgm:spPr/>
    </dgm:pt>
    <dgm:pt modelId="{F376FFCC-9A0A-4460-9B70-89F741A67067}" type="pres">
      <dgm:prSet presAssocID="{710635BE-179F-4C8E-BBEA-A53F1728D05E}" presName="textaccent2" presStyleCnt="0"/>
      <dgm:spPr/>
    </dgm:pt>
    <dgm:pt modelId="{A2A75D3E-8727-4B6E-9E48-C498D8AF1D8B}" type="pres">
      <dgm:prSet presAssocID="{710635BE-179F-4C8E-BBEA-A53F1728D05E}" presName="accentRepeatNode" presStyleLbl="solidAlignAcc1" presStyleIdx="2" presStyleCnt="6" custLinFactX="300000" custLinFactY="-371473" custLinFactNeighborX="311575" custLinFactNeighborY="-400000"/>
      <dgm:spPr/>
    </dgm:pt>
    <dgm:pt modelId="{C9EDF5A3-617F-4754-A428-E6A71642F58E}" type="pres">
      <dgm:prSet presAssocID="{4DDB1A6F-044B-4CF3-B41B-21B7011157D4}" presName="image2" presStyleCnt="0"/>
      <dgm:spPr/>
    </dgm:pt>
    <dgm:pt modelId="{7C58CEF1-F0FE-48E4-B67E-13F23723FD8A}" type="pres">
      <dgm:prSet presAssocID="{4DDB1A6F-044B-4CF3-B41B-21B7011157D4}" presName="imageRepeatNode" presStyleLbl="alignAcc1" presStyleIdx="1" presStyleCnt="3" custLinFactNeighborX="31279" custLinFactNeighborY="-66005"/>
      <dgm:spPr/>
    </dgm:pt>
    <dgm:pt modelId="{6E64536C-03EB-48A3-81AB-0EA322370A88}" type="pres">
      <dgm:prSet presAssocID="{4DDB1A6F-044B-4CF3-B41B-21B7011157D4}" presName="imageaccent2" presStyleCnt="0"/>
      <dgm:spPr/>
    </dgm:pt>
    <dgm:pt modelId="{9BEF90B5-5C0F-4F92-A55D-C355374F2125}" type="pres">
      <dgm:prSet presAssocID="{4DDB1A6F-044B-4CF3-B41B-21B7011157D4}" presName="accentRepeatNode" presStyleLbl="solidAlignAcc1" presStyleIdx="3" presStyleCnt="6"/>
      <dgm:spPr/>
    </dgm:pt>
    <dgm:pt modelId="{C290AC52-F53D-4763-8B98-1586C5CC1ABE}" type="pres">
      <dgm:prSet presAssocID="{A64FD28C-448E-404E-95F8-EC18F16E6C74}" presName="text3" presStyleCnt="0"/>
      <dgm:spPr/>
    </dgm:pt>
    <dgm:pt modelId="{A0A5EAB1-0745-41E6-984A-986DB0A30FC4}" type="pres">
      <dgm:prSet presAssocID="{A64FD28C-448E-404E-95F8-EC18F16E6C74}" presName="textRepeatNode" presStyleLbl="alignNode1" presStyleIdx="2" presStyleCnt="3" custLinFactNeighborX="-56687" custLinFactNeighborY="936">
        <dgm:presLayoutVars>
          <dgm:chMax val="0"/>
          <dgm:chPref val="0"/>
          <dgm:bulletEnabled val="1"/>
        </dgm:presLayoutVars>
      </dgm:prSet>
      <dgm:spPr/>
    </dgm:pt>
    <dgm:pt modelId="{62DD69BA-A442-43B3-AAE8-0D8EFC88F8BD}" type="pres">
      <dgm:prSet presAssocID="{A64FD28C-448E-404E-95F8-EC18F16E6C74}" presName="textaccent3" presStyleCnt="0"/>
      <dgm:spPr/>
    </dgm:pt>
    <dgm:pt modelId="{B0677754-69F1-4E11-9D2B-B218758DE51B}" type="pres">
      <dgm:prSet presAssocID="{A64FD28C-448E-404E-95F8-EC18F16E6C74}" presName="accentRepeatNode" presStyleLbl="solidAlignAcc1" presStyleIdx="4" presStyleCnt="6" custLinFactX="-400000" custLinFactNeighborX="-486783" custLinFactNeighborY="29566"/>
      <dgm:spPr/>
    </dgm:pt>
    <dgm:pt modelId="{F9597A73-5F83-4CE8-B888-184596313CE6}" type="pres">
      <dgm:prSet presAssocID="{E6A5E4DD-2C7F-4CCA-9BF7-37A416BDB0DC}" presName="image3" presStyleCnt="0"/>
      <dgm:spPr/>
    </dgm:pt>
    <dgm:pt modelId="{1D191FA2-8E40-4908-8CB7-30260980FC3B}" type="pres">
      <dgm:prSet presAssocID="{E6A5E4DD-2C7F-4CCA-9BF7-37A416BDB0DC}" presName="imageRepeatNode" presStyleLbl="alignAcc1" presStyleIdx="2" presStyleCnt="3" custScaleX="92513" custScaleY="92021" custLinFactX="-100000" custLinFactY="9136" custLinFactNeighborX="-121692" custLinFactNeighborY="100000"/>
      <dgm:spPr/>
    </dgm:pt>
    <dgm:pt modelId="{DAF634CE-71D4-487A-9D4F-6C0B7778B6A1}" type="pres">
      <dgm:prSet presAssocID="{E6A5E4DD-2C7F-4CCA-9BF7-37A416BDB0DC}" presName="imageaccent3" presStyleCnt="0"/>
      <dgm:spPr/>
    </dgm:pt>
    <dgm:pt modelId="{A5FA931D-F9F5-471B-9CA3-B62D48007F51}" type="pres">
      <dgm:prSet presAssocID="{E6A5E4DD-2C7F-4CCA-9BF7-37A416BDB0DC}" presName="accentRepeatNode" presStyleLbl="solidAlignAcc1" presStyleIdx="5" presStyleCnt="6" custLinFactX="561992" custLinFactY="227849" custLinFactNeighborX="600000" custLinFactNeighborY="300000"/>
      <dgm:spPr>
        <a:solidFill>
          <a:srgbClr val="FFC000"/>
        </a:solidFill>
      </dgm:spPr>
    </dgm:pt>
  </dgm:ptLst>
  <dgm:cxnLst>
    <dgm:cxn modelId="{8A1E3F10-D969-405F-AE3E-9B9E6AD34589}" srcId="{3C2102F7-5A89-4ADF-8804-A597DA87F1FB}" destId="{710635BE-179F-4C8E-BBEA-A53F1728D05E}" srcOrd="1" destOrd="0" parTransId="{139DCA04-7595-4CCF-A85B-D9B2DA8CCC61}" sibTransId="{4DDB1A6F-044B-4CF3-B41B-21B7011157D4}"/>
    <dgm:cxn modelId="{5683D82D-F27F-45E9-87E4-A4F7BBB77D6C}" type="presOf" srcId="{4DDB1A6F-044B-4CF3-B41B-21B7011157D4}" destId="{7C58CEF1-F0FE-48E4-B67E-13F23723FD8A}" srcOrd="0" destOrd="0" presId="urn:microsoft.com/office/officeart/2008/layout/HexagonCluster"/>
    <dgm:cxn modelId="{68D9585B-C1BD-440F-8044-7241ED652E56}" srcId="{3C2102F7-5A89-4ADF-8804-A597DA87F1FB}" destId="{A64FD28C-448E-404E-95F8-EC18F16E6C74}" srcOrd="2" destOrd="0" parTransId="{EF71D991-9AE0-4B26-9E76-42BA8CD99973}" sibTransId="{E6A5E4DD-2C7F-4CCA-9BF7-37A416BDB0DC}"/>
    <dgm:cxn modelId="{3D21525C-237F-4B2A-98E4-796D10655954}" type="presOf" srcId="{3C2102F7-5A89-4ADF-8804-A597DA87F1FB}" destId="{4BFCB853-DCB4-422E-92ED-14076FC0EE5E}" srcOrd="0" destOrd="0" presId="urn:microsoft.com/office/officeart/2008/layout/HexagonCluster"/>
    <dgm:cxn modelId="{4FB2C141-3A84-4652-85CD-612111AE4E70}" type="presOf" srcId="{E6A5E4DD-2C7F-4CCA-9BF7-37A416BDB0DC}" destId="{1D191FA2-8E40-4908-8CB7-30260980FC3B}" srcOrd="0" destOrd="0" presId="urn:microsoft.com/office/officeart/2008/layout/HexagonCluster"/>
    <dgm:cxn modelId="{EBA0F285-5711-494F-A264-0886E1037B8B}" type="presOf" srcId="{B726C47A-96C0-4252-A715-71E37DF8383C}" destId="{C1881CCD-A872-473F-B79E-1AD0DC21F5A2}" srcOrd="0" destOrd="0" presId="urn:microsoft.com/office/officeart/2008/layout/HexagonCluster"/>
    <dgm:cxn modelId="{6A8AB2B7-250E-4AC7-A85D-737EE033A100}" type="presOf" srcId="{710635BE-179F-4C8E-BBEA-A53F1728D05E}" destId="{725F110E-69D3-4F1F-8AB2-CC1809469DDF}" srcOrd="0" destOrd="0" presId="urn:microsoft.com/office/officeart/2008/layout/HexagonCluster"/>
    <dgm:cxn modelId="{FF5C30B8-33C9-4398-9385-E6AC11FD1DD8}" type="presOf" srcId="{A64FD28C-448E-404E-95F8-EC18F16E6C74}" destId="{A0A5EAB1-0745-41E6-984A-986DB0A30FC4}" srcOrd="0" destOrd="0" presId="urn:microsoft.com/office/officeart/2008/layout/HexagonCluster"/>
    <dgm:cxn modelId="{772317C4-BC94-4F3F-9AC2-2EBC05C1FD89}" srcId="{3C2102F7-5A89-4ADF-8804-A597DA87F1FB}" destId="{B726C47A-96C0-4252-A715-71E37DF8383C}" srcOrd="0" destOrd="0" parTransId="{D12D599F-04FE-4C5E-9F09-43309A131B80}" sibTransId="{6D8B4A22-50D7-4D57-B2A6-C07FBA1C7802}"/>
    <dgm:cxn modelId="{E731C1EE-2386-4F94-A951-494C7A6FAFBE}" type="presOf" srcId="{6D8B4A22-50D7-4D57-B2A6-C07FBA1C7802}" destId="{4919B0E2-4721-4861-9EBF-674E49621C96}" srcOrd="0" destOrd="0" presId="urn:microsoft.com/office/officeart/2008/layout/HexagonCluster"/>
    <dgm:cxn modelId="{4BD7934B-0C81-457A-ABDC-83C60D2B7FD0}" type="presParOf" srcId="{4BFCB853-DCB4-422E-92ED-14076FC0EE5E}" destId="{E0E392D8-5246-4411-AEDA-788521A499A9}" srcOrd="0" destOrd="0" presId="urn:microsoft.com/office/officeart/2008/layout/HexagonCluster"/>
    <dgm:cxn modelId="{75BFE186-3DDD-41F8-9A31-DD17806B70F2}" type="presParOf" srcId="{E0E392D8-5246-4411-AEDA-788521A499A9}" destId="{C1881CCD-A872-473F-B79E-1AD0DC21F5A2}" srcOrd="0" destOrd="0" presId="urn:microsoft.com/office/officeart/2008/layout/HexagonCluster"/>
    <dgm:cxn modelId="{4FFD32D3-E2FE-410E-9939-16B78DA3B743}" type="presParOf" srcId="{4BFCB853-DCB4-422E-92ED-14076FC0EE5E}" destId="{FB71DFC8-1F74-45FE-A6D9-69CF9262BF8C}" srcOrd="1" destOrd="0" presId="urn:microsoft.com/office/officeart/2008/layout/HexagonCluster"/>
    <dgm:cxn modelId="{298ABF59-D2FA-427B-B64E-53611C4376EB}" type="presParOf" srcId="{FB71DFC8-1F74-45FE-A6D9-69CF9262BF8C}" destId="{21FBFDFF-DFC8-4BF2-B3E2-F94FEA5D55E1}" srcOrd="0" destOrd="0" presId="urn:microsoft.com/office/officeart/2008/layout/HexagonCluster"/>
    <dgm:cxn modelId="{0D3D874C-DD93-4D3F-B3F7-A9BFFBA1D6F6}" type="presParOf" srcId="{4BFCB853-DCB4-422E-92ED-14076FC0EE5E}" destId="{B3ABC998-5181-4B99-8C80-C061AC0F84A6}" srcOrd="2" destOrd="0" presId="urn:microsoft.com/office/officeart/2008/layout/HexagonCluster"/>
    <dgm:cxn modelId="{1202949D-7522-49FB-8929-DF1830F74338}" type="presParOf" srcId="{B3ABC998-5181-4B99-8C80-C061AC0F84A6}" destId="{4919B0E2-4721-4861-9EBF-674E49621C96}" srcOrd="0" destOrd="0" presId="urn:microsoft.com/office/officeart/2008/layout/HexagonCluster"/>
    <dgm:cxn modelId="{EB9C7BCF-763D-4F0A-883D-872BF742BE58}" type="presParOf" srcId="{4BFCB853-DCB4-422E-92ED-14076FC0EE5E}" destId="{0C577F2B-5E75-4D65-86DB-BCBAA6C5C656}" srcOrd="3" destOrd="0" presId="urn:microsoft.com/office/officeart/2008/layout/HexagonCluster"/>
    <dgm:cxn modelId="{E6D1D768-4027-4BAC-A96A-5671FC34A9FA}" type="presParOf" srcId="{0C577F2B-5E75-4D65-86DB-BCBAA6C5C656}" destId="{6BD21569-87F1-4D0F-AEDE-BEA678192300}" srcOrd="0" destOrd="0" presId="urn:microsoft.com/office/officeart/2008/layout/HexagonCluster"/>
    <dgm:cxn modelId="{204202EE-661E-4D6C-A896-83751B48A1A1}" type="presParOf" srcId="{4BFCB853-DCB4-422E-92ED-14076FC0EE5E}" destId="{CD2D7CB5-204D-46F1-AB33-A1D3DD374CFA}" srcOrd="4" destOrd="0" presId="urn:microsoft.com/office/officeart/2008/layout/HexagonCluster"/>
    <dgm:cxn modelId="{F7B57379-6931-44D4-AF26-B5A2D86AA7BB}" type="presParOf" srcId="{CD2D7CB5-204D-46F1-AB33-A1D3DD374CFA}" destId="{725F110E-69D3-4F1F-8AB2-CC1809469DDF}" srcOrd="0" destOrd="0" presId="urn:microsoft.com/office/officeart/2008/layout/HexagonCluster"/>
    <dgm:cxn modelId="{4FEBC368-2E09-4A3A-8B1F-EE7CAC8A7BED}" type="presParOf" srcId="{4BFCB853-DCB4-422E-92ED-14076FC0EE5E}" destId="{F376FFCC-9A0A-4460-9B70-89F741A67067}" srcOrd="5" destOrd="0" presId="urn:microsoft.com/office/officeart/2008/layout/HexagonCluster"/>
    <dgm:cxn modelId="{FAA6E72E-E467-462D-BF3D-B41A8F47CF2A}" type="presParOf" srcId="{F376FFCC-9A0A-4460-9B70-89F741A67067}" destId="{A2A75D3E-8727-4B6E-9E48-C498D8AF1D8B}" srcOrd="0" destOrd="0" presId="urn:microsoft.com/office/officeart/2008/layout/HexagonCluster"/>
    <dgm:cxn modelId="{AC683AC7-3DEC-4E8F-82D4-14E6001E4CA2}" type="presParOf" srcId="{4BFCB853-DCB4-422E-92ED-14076FC0EE5E}" destId="{C9EDF5A3-617F-4754-A428-E6A71642F58E}" srcOrd="6" destOrd="0" presId="urn:microsoft.com/office/officeart/2008/layout/HexagonCluster"/>
    <dgm:cxn modelId="{9D6FA85F-3945-4831-A608-99F5FD2A1C2A}" type="presParOf" srcId="{C9EDF5A3-617F-4754-A428-E6A71642F58E}" destId="{7C58CEF1-F0FE-48E4-B67E-13F23723FD8A}" srcOrd="0" destOrd="0" presId="urn:microsoft.com/office/officeart/2008/layout/HexagonCluster"/>
    <dgm:cxn modelId="{FA8F52D6-ED89-451C-9542-D4E9D7C9855C}" type="presParOf" srcId="{4BFCB853-DCB4-422E-92ED-14076FC0EE5E}" destId="{6E64536C-03EB-48A3-81AB-0EA322370A88}" srcOrd="7" destOrd="0" presId="urn:microsoft.com/office/officeart/2008/layout/HexagonCluster"/>
    <dgm:cxn modelId="{8971A390-1F60-4FE2-A34F-C7699FFAAD81}" type="presParOf" srcId="{6E64536C-03EB-48A3-81AB-0EA322370A88}" destId="{9BEF90B5-5C0F-4F92-A55D-C355374F2125}" srcOrd="0" destOrd="0" presId="urn:microsoft.com/office/officeart/2008/layout/HexagonCluster"/>
    <dgm:cxn modelId="{5DF13B3B-0177-465E-8275-45C559328967}" type="presParOf" srcId="{4BFCB853-DCB4-422E-92ED-14076FC0EE5E}" destId="{C290AC52-F53D-4763-8B98-1586C5CC1ABE}" srcOrd="8" destOrd="0" presId="urn:microsoft.com/office/officeart/2008/layout/HexagonCluster"/>
    <dgm:cxn modelId="{C7C79443-B4DA-4A27-AAF4-78DCDD9AB6A1}" type="presParOf" srcId="{C290AC52-F53D-4763-8B98-1586C5CC1ABE}" destId="{A0A5EAB1-0745-41E6-984A-986DB0A30FC4}" srcOrd="0" destOrd="0" presId="urn:microsoft.com/office/officeart/2008/layout/HexagonCluster"/>
    <dgm:cxn modelId="{E9C6DBCF-506D-433F-85CF-87FBBF36F707}" type="presParOf" srcId="{4BFCB853-DCB4-422E-92ED-14076FC0EE5E}" destId="{62DD69BA-A442-43B3-AAE8-0D8EFC88F8BD}" srcOrd="9" destOrd="0" presId="urn:microsoft.com/office/officeart/2008/layout/HexagonCluster"/>
    <dgm:cxn modelId="{817213D5-3984-48BF-8EB6-9426B931D9F9}" type="presParOf" srcId="{62DD69BA-A442-43B3-AAE8-0D8EFC88F8BD}" destId="{B0677754-69F1-4E11-9D2B-B218758DE51B}" srcOrd="0" destOrd="0" presId="urn:microsoft.com/office/officeart/2008/layout/HexagonCluster"/>
    <dgm:cxn modelId="{EF2BD505-6F71-484E-A838-0383918DFD1D}" type="presParOf" srcId="{4BFCB853-DCB4-422E-92ED-14076FC0EE5E}" destId="{F9597A73-5F83-4CE8-B888-184596313CE6}" srcOrd="10" destOrd="0" presId="urn:microsoft.com/office/officeart/2008/layout/HexagonCluster"/>
    <dgm:cxn modelId="{A5AE12B2-F8E7-4640-9CD0-A6E8D64E5864}" type="presParOf" srcId="{F9597A73-5F83-4CE8-B888-184596313CE6}" destId="{1D191FA2-8E40-4908-8CB7-30260980FC3B}" srcOrd="0" destOrd="0" presId="urn:microsoft.com/office/officeart/2008/layout/HexagonCluster"/>
    <dgm:cxn modelId="{5B6A7CD7-6F04-46B9-89EA-606EB47011D9}" type="presParOf" srcId="{4BFCB853-DCB4-422E-92ED-14076FC0EE5E}" destId="{DAF634CE-71D4-487A-9D4F-6C0B7778B6A1}" srcOrd="11" destOrd="0" presId="urn:microsoft.com/office/officeart/2008/layout/HexagonCluster"/>
    <dgm:cxn modelId="{A39702DA-22A3-42C7-9AC4-2248E4A35672}" type="presParOf" srcId="{DAF634CE-71D4-487A-9D4F-6C0B7778B6A1}" destId="{A5FA931D-F9F5-471B-9CA3-B62D48007F51}" srcOrd="0" destOrd="0" presId="urn:microsoft.com/office/officeart/2008/layout/Hexagon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3C002-4B0D-419E-908E-D5A349CF1956}">
      <dsp:nvSpPr>
        <dsp:cNvPr id="0" name=""/>
        <dsp:cNvSpPr/>
      </dsp:nvSpPr>
      <dsp:spPr>
        <a:xfrm>
          <a:off x="0" y="349976"/>
          <a:ext cx="7651540" cy="765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3845" tIns="374904" rIns="593845" bIns="128016" numCol="1" spcCol="1270" anchor="t" anchorCtr="0">
          <a:noAutofit/>
        </a:bodyPr>
        <a:lstStyle/>
        <a:p>
          <a:pPr marL="171450" lvl="1" indent="-171450" algn="l" defTabSz="800100">
            <a:lnSpc>
              <a:spcPct val="90000"/>
            </a:lnSpc>
            <a:spcBef>
              <a:spcPct val="0"/>
            </a:spcBef>
            <a:spcAft>
              <a:spcPct val="15000"/>
            </a:spcAft>
            <a:buNone/>
          </a:pPr>
          <a:r>
            <a:rPr lang="fr-FR" sz="1800" b="1" kern="1200" dirty="0"/>
            <a:t>Les compétences de chaque collectivité</a:t>
          </a:r>
        </a:p>
      </dsp:txBody>
      <dsp:txXfrm>
        <a:off x="0" y="349976"/>
        <a:ext cx="7651540" cy="765450"/>
      </dsp:txXfrm>
    </dsp:sp>
    <dsp:sp modelId="{0E6C01E8-492A-471C-BF22-AF972FEBD0DB}">
      <dsp:nvSpPr>
        <dsp:cNvPr id="0" name=""/>
        <dsp:cNvSpPr/>
      </dsp:nvSpPr>
      <dsp:spPr>
        <a:xfrm>
          <a:off x="382577" y="84296"/>
          <a:ext cx="169300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47" tIns="0" rIns="202447" bIns="0" numCol="1" spcCol="1270" anchor="ctr" anchorCtr="0">
          <a:noAutofit/>
        </a:bodyPr>
        <a:lstStyle/>
        <a:p>
          <a:pPr marL="0" lvl="0" indent="0" algn="l" defTabSz="889000">
            <a:lnSpc>
              <a:spcPct val="90000"/>
            </a:lnSpc>
            <a:spcBef>
              <a:spcPct val="0"/>
            </a:spcBef>
            <a:spcAft>
              <a:spcPct val="35000"/>
            </a:spcAft>
            <a:buNone/>
          </a:pPr>
          <a:r>
            <a:rPr lang="fr-FR" sz="2000" b="1" kern="1200" dirty="0"/>
            <a:t>Clarifie</a:t>
          </a:r>
          <a:endParaRPr lang="fr-FR" sz="1900" b="1" kern="1200" dirty="0"/>
        </a:p>
      </dsp:txBody>
      <dsp:txXfrm>
        <a:off x="408516" y="110235"/>
        <a:ext cx="1641124" cy="479482"/>
      </dsp:txXfrm>
    </dsp:sp>
    <dsp:sp modelId="{B7610FA9-6ECA-437B-B1B6-DF6B14D9637D}">
      <dsp:nvSpPr>
        <dsp:cNvPr id="0" name=""/>
        <dsp:cNvSpPr/>
      </dsp:nvSpPr>
      <dsp:spPr>
        <a:xfrm>
          <a:off x="0" y="1478306"/>
          <a:ext cx="7651540" cy="765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3845" tIns="374904" rIns="593845" bIns="128016" numCol="1" spcCol="1270" anchor="t" anchorCtr="0">
          <a:noAutofit/>
        </a:bodyPr>
        <a:lstStyle/>
        <a:p>
          <a:pPr marL="171450" lvl="1" indent="-171450" algn="l" defTabSz="800100">
            <a:lnSpc>
              <a:spcPct val="90000"/>
            </a:lnSpc>
            <a:spcBef>
              <a:spcPct val="0"/>
            </a:spcBef>
            <a:spcAft>
              <a:spcPct val="15000"/>
            </a:spcAft>
            <a:buNone/>
          </a:pPr>
          <a:r>
            <a:rPr lang="fr-FR" sz="1800" b="1" kern="1200" dirty="0"/>
            <a:t>Le rôle de chef de file de la région</a:t>
          </a:r>
        </a:p>
      </dsp:txBody>
      <dsp:txXfrm>
        <a:off x="0" y="1478306"/>
        <a:ext cx="7651540" cy="765450"/>
      </dsp:txXfrm>
    </dsp:sp>
    <dsp:sp modelId="{56E2AC52-BF94-4C84-AF34-798C8187A281}">
      <dsp:nvSpPr>
        <dsp:cNvPr id="0" name=""/>
        <dsp:cNvSpPr/>
      </dsp:nvSpPr>
      <dsp:spPr>
        <a:xfrm>
          <a:off x="382577" y="1212626"/>
          <a:ext cx="169300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47" tIns="0" rIns="202447" bIns="0" numCol="1" spcCol="1270" anchor="ctr" anchorCtr="0">
          <a:noAutofit/>
        </a:bodyPr>
        <a:lstStyle/>
        <a:p>
          <a:pPr marL="0" lvl="0" indent="0" algn="l" defTabSz="889000">
            <a:lnSpc>
              <a:spcPct val="90000"/>
            </a:lnSpc>
            <a:spcBef>
              <a:spcPct val="0"/>
            </a:spcBef>
            <a:spcAft>
              <a:spcPct val="35000"/>
            </a:spcAft>
            <a:buNone/>
          </a:pPr>
          <a:r>
            <a:rPr lang="fr-FR" sz="2000" b="1" kern="1200" dirty="0"/>
            <a:t>Renforce</a:t>
          </a:r>
          <a:endParaRPr lang="fr-FR" sz="1900" b="1" kern="1200" dirty="0"/>
        </a:p>
      </dsp:txBody>
      <dsp:txXfrm>
        <a:off x="408516" y="1238565"/>
        <a:ext cx="1641124" cy="479482"/>
      </dsp:txXfrm>
    </dsp:sp>
    <dsp:sp modelId="{A038023E-0415-4A49-98BA-3E41E77F3C92}">
      <dsp:nvSpPr>
        <dsp:cNvPr id="0" name=""/>
        <dsp:cNvSpPr/>
      </dsp:nvSpPr>
      <dsp:spPr>
        <a:xfrm>
          <a:off x="0" y="2606637"/>
          <a:ext cx="7651540" cy="765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3845" tIns="374904" rIns="593845" bIns="128016" numCol="1" spcCol="1270" anchor="t" anchorCtr="0">
          <a:noAutofit/>
        </a:bodyPr>
        <a:lstStyle/>
        <a:p>
          <a:pPr marL="171450" lvl="1" indent="-171450" algn="l" defTabSz="800100">
            <a:lnSpc>
              <a:spcPct val="90000"/>
            </a:lnSpc>
            <a:spcBef>
              <a:spcPct val="0"/>
            </a:spcBef>
            <a:spcAft>
              <a:spcPct val="15000"/>
            </a:spcAft>
            <a:buNone/>
          </a:pPr>
          <a:r>
            <a:rPr lang="fr-FR" sz="1800" b="1" kern="1200" dirty="0"/>
            <a:t>La carte intercommunale autour des bassins de vie</a:t>
          </a:r>
        </a:p>
      </dsp:txBody>
      <dsp:txXfrm>
        <a:off x="0" y="2606637"/>
        <a:ext cx="7651540" cy="765450"/>
      </dsp:txXfrm>
    </dsp:sp>
    <dsp:sp modelId="{2EDD968F-9A8A-4F12-B14A-6EF87B4D5F2A}">
      <dsp:nvSpPr>
        <dsp:cNvPr id="0" name=""/>
        <dsp:cNvSpPr/>
      </dsp:nvSpPr>
      <dsp:spPr>
        <a:xfrm>
          <a:off x="382577" y="2340957"/>
          <a:ext cx="1755668"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47" tIns="0" rIns="202447" bIns="0" numCol="1" spcCol="1270" anchor="ctr" anchorCtr="0">
          <a:noAutofit/>
        </a:bodyPr>
        <a:lstStyle/>
        <a:p>
          <a:pPr marL="0" lvl="0" indent="0" algn="l" defTabSz="889000">
            <a:lnSpc>
              <a:spcPct val="90000"/>
            </a:lnSpc>
            <a:spcBef>
              <a:spcPct val="0"/>
            </a:spcBef>
            <a:spcAft>
              <a:spcPct val="35000"/>
            </a:spcAft>
            <a:buNone/>
          </a:pPr>
          <a:r>
            <a:rPr lang="fr-FR" sz="2000" b="1" kern="1200" dirty="0"/>
            <a:t>Redessine</a:t>
          </a:r>
        </a:p>
      </dsp:txBody>
      <dsp:txXfrm>
        <a:off x="408516" y="2366896"/>
        <a:ext cx="1703790"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767F5-66F1-4751-BBB5-5EA223AB5CFE}">
      <dsp:nvSpPr>
        <dsp:cNvPr id="0" name=""/>
        <dsp:cNvSpPr/>
      </dsp:nvSpPr>
      <dsp:spPr>
        <a:xfrm>
          <a:off x="0" y="73921"/>
          <a:ext cx="3709462" cy="3709462"/>
        </a:xfrm>
        <a:prstGeom prst="pie">
          <a:avLst>
            <a:gd name="adj1" fmla="val 5400000"/>
            <a:gd name="adj2" fmla="val 162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45725-781D-488E-B306-B2191A462452}">
      <dsp:nvSpPr>
        <dsp:cNvPr id="0" name=""/>
        <dsp:cNvSpPr/>
      </dsp:nvSpPr>
      <dsp:spPr>
        <a:xfrm>
          <a:off x="1854731" y="73921"/>
          <a:ext cx="6374869" cy="370946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Région (chef de file)</a:t>
          </a:r>
        </a:p>
      </dsp:txBody>
      <dsp:txXfrm>
        <a:off x="1854731" y="73921"/>
        <a:ext cx="3187434" cy="788260"/>
      </dsp:txXfrm>
    </dsp:sp>
    <dsp:sp modelId="{5E796E60-EBC3-4AB5-A11F-8CB582ADE22A}">
      <dsp:nvSpPr>
        <dsp:cNvPr id="0" name=""/>
        <dsp:cNvSpPr/>
      </dsp:nvSpPr>
      <dsp:spPr>
        <a:xfrm>
          <a:off x="643815" y="1154029"/>
          <a:ext cx="2456109" cy="2456109"/>
        </a:xfrm>
        <a:prstGeom prst="pie">
          <a:avLst>
            <a:gd name="adj1" fmla="val 5400000"/>
            <a:gd name="adj2" fmla="val 16200000"/>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56F3E0-0C2C-4812-9F7B-E652D3BA42E9}">
      <dsp:nvSpPr>
        <dsp:cNvPr id="0" name=""/>
        <dsp:cNvSpPr/>
      </dsp:nvSpPr>
      <dsp:spPr>
        <a:xfrm>
          <a:off x="1854731" y="1064505"/>
          <a:ext cx="6374869" cy="264495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fr-FR" sz="2200" kern="1200" dirty="0"/>
            <a:t>Département</a:t>
          </a:r>
        </a:p>
      </dsp:txBody>
      <dsp:txXfrm>
        <a:off x="1854731" y="1064505"/>
        <a:ext cx="3187434" cy="762106"/>
      </dsp:txXfrm>
    </dsp:sp>
    <dsp:sp modelId="{7DE4F403-9620-4E0E-B692-753A25B0091A}">
      <dsp:nvSpPr>
        <dsp:cNvPr id="0" name=""/>
        <dsp:cNvSpPr/>
      </dsp:nvSpPr>
      <dsp:spPr>
        <a:xfrm>
          <a:off x="973733" y="1650442"/>
          <a:ext cx="1761994" cy="1761994"/>
        </a:xfrm>
        <a:prstGeom prst="pie">
          <a:avLst>
            <a:gd name="adj1" fmla="val 5400000"/>
            <a:gd name="adj2" fmla="val 162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66D6A-7570-4F38-9D43-8EC297FCF0E4}">
      <dsp:nvSpPr>
        <dsp:cNvPr id="0" name=""/>
        <dsp:cNvSpPr/>
      </dsp:nvSpPr>
      <dsp:spPr>
        <a:xfrm>
          <a:off x="1854731" y="1650442"/>
          <a:ext cx="6374869" cy="176199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Communauté de communes (opérateur)</a:t>
          </a:r>
        </a:p>
      </dsp:txBody>
      <dsp:txXfrm>
        <a:off x="1854731" y="1650442"/>
        <a:ext cx="3187434" cy="788260"/>
      </dsp:txXfrm>
    </dsp:sp>
    <dsp:sp modelId="{0DCB2E7E-6F85-4E47-A392-B0974B42C6D3}">
      <dsp:nvSpPr>
        <dsp:cNvPr id="0" name=""/>
        <dsp:cNvSpPr/>
      </dsp:nvSpPr>
      <dsp:spPr>
        <a:xfrm>
          <a:off x="1587770" y="2594203"/>
          <a:ext cx="528087" cy="528087"/>
        </a:xfrm>
        <a:prstGeom prst="pie">
          <a:avLst>
            <a:gd name="adj1" fmla="val 5400000"/>
            <a:gd name="adj2" fmla="val 1620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E3DDF-1F5C-43B4-8359-D145C22262BC}">
      <dsp:nvSpPr>
        <dsp:cNvPr id="0" name=""/>
        <dsp:cNvSpPr/>
      </dsp:nvSpPr>
      <dsp:spPr>
        <a:xfrm>
          <a:off x="1854731" y="2594203"/>
          <a:ext cx="6374869" cy="5280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Commune</a:t>
          </a:r>
        </a:p>
      </dsp:txBody>
      <dsp:txXfrm>
        <a:off x="1854731" y="2594203"/>
        <a:ext cx="3187434" cy="528087"/>
      </dsp:txXfrm>
    </dsp:sp>
    <dsp:sp modelId="{AC8D2C50-5752-4157-BF4E-8B9CEDC98332}">
      <dsp:nvSpPr>
        <dsp:cNvPr id="0" name=""/>
        <dsp:cNvSpPr/>
      </dsp:nvSpPr>
      <dsp:spPr>
        <a:xfrm>
          <a:off x="5042165" y="140194"/>
          <a:ext cx="3187434" cy="10839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Tourisme</a:t>
          </a:r>
        </a:p>
        <a:p>
          <a:pPr marL="171450" lvl="1" indent="-171450" algn="l" defTabSz="711200">
            <a:lnSpc>
              <a:spcPct val="90000"/>
            </a:lnSpc>
            <a:spcBef>
              <a:spcPct val="0"/>
            </a:spcBef>
            <a:spcAft>
              <a:spcPct val="15000"/>
            </a:spcAft>
            <a:buChar char="•"/>
          </a:pPr>
          <a:r>
            <a:rPr lang="fr-FR" sz="1600" kern="1200" dirty="0"/>
            <a:t>Développement Economique </a:t>
          </a:r>
        </a:p>
        <a:p>
          <a:pPr marL="171450" lvl="1" indent="-171450" algn="l" defTabSz="711200">
            <a:lnSpc>
              <a:spcPct val="90000"/>
            </a:lnSpc>
            <a:spcBef>
              <a:spcPct val="0"/>
            </a:spcBef>
            <a:spcAft>
              <a:spcPct val="15000"/>
            </a:spcAft>
            <a:buChar char="•"/>
          </a:pPr>
          <a:r>
            <a:rPr lang="fr-FR" sz="1600" kern="1200" dirty="0"/>
            <a:t>Innovation</a:t>
          </a:r>
          <a:endParaRPr lang="fr-FR" sz="1300" kern="1200" dirty="0"/>
        </a:p>
        <a:p>
          <a:pPr marL="171450" lvl="1" indent="-171450" algn="l" defTabSz="711200">
            <a:lnSpc>
              <a:spcPct val="90000"/>
            </a:lnSpc>
            <a:spcBef>
              <a:spcPct val="0"/>
            </a:spcBef>
            <a:spcAft>
              <a:spcPct val="15000"/>
            </a:spcAft>
            <a:buChar char="•"/>
          </a:pPr>
          <a:r>
            <a:rPr lang="fr-FR" sz="1600" kern="1200" dirty="0"/>
            <a:t>Ports </a:t>
          </a:r>
        </a:p>
        <a:p>
          <a:pPr marL="171450" lvl="1" indent="-171450" algn="l" defTabSz="711200">
            <a:lnSpc>
              <a:spcPct val="90000"/>
            </a:lnSpc>
            <a:spcBef>
              <a:spcPct val="0"/>
            </a:spcBef>
            <a:spcAft>
              <a:spcPct val="15000"/>
            </a:spcAft>
            <a:buChar char="•"/>
          </a:pPr>
          <a:endParaRPr lang="fr-FR" sz="1300" kern="1200" dirty="0"/>
        </a:p>
      </dsp:txBody>
      <dsp:txXfrm>
        <a:off x="5042165" y="140194"/>
        <a:ext cx="3187434" cy="1083945"/>
      </dsp:txXfrm>
    </dsp:sp>
    <dsp:sp modelId="{CAC16EF3-CEA0-4645-9DFA-0B2C458C35F4}">
      <dsp:nvSpPr>
        <dsp:cNvPr id="0" name=""/>
        <dsp:cNvSpPr/>
      </dsp:nvSpPr>
      <dsp:spPr>
        <a:xfrm>
          <a:off x="5035408" y="1728188"/>
          <a:ext cx="3187434" cy="7882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t>Promotion touristique</a:t>
          </a:r>
        </a:p>
        <a:p>
          <a:pPr marL="171450" lvl="1" indent="-171450" algn="l" defTabSz="844550">
            <a:lnSpc>
              <a:spcPct val="90000"/>
            </a:lnSpc>
            <a:spcBef>
              <a:spcPct val="0"/>
            </a:spcBef>
            <a:spcAft>
              <a:spcPct val="15000"/>
            </a:spcAft>
            <a:buChar char="•"/>
          </a:pPr>
          <a:r>
            <a:rPr lang="fr-FR" sz="1900" kern="1200" dirty="0"/>
            <a:t>Délégation gestion des ports</a:t>
          </a:r>
        </a:p>
      </dsp:txBody>
      <dsp:txXfrm>
        <a:off x="5035408" y="1728188"/>
        <a:ext cx="3187434" cy="788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FFA2A-13B3-48F2-8FB2-DE5E7D0F30B4}">
      <dsp:nvSpPr>
        <dsp:cNvPr id="0" name=""/>
        <dsp:cNvSpPr/>
      </dsp:nvSpPr>
      <dsp:spPr>
        <a:xfrm>
          <a:off x="1625166" y="2442760"/>
          <a:ext cx="1725482" cy="1487666"/>
        </a:xfrm>
        <a:prstGeom prst="hexagon">
          <a:avLst>
            <a:gd name="adj" fmla="val 25000"/>
            <a:gd name="vf" fmla="val 115470"/>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fr-FR" sz="1700" b="1" i="1" kern="1200" baseline="0" dirty="0">
              <a:solidFill>
                <a:schemeClr val="tx1"/>
              </a:solidFill>
            </a:rPr>
            <a:t>Animation des Ports</a:t>
          </a:r>
        </a:p>
      </dsp:txBody>
      <dsp:txXfrm>
        <a:off x="1892928" y="2673618"/>
        <a:ext cx="1189958" cy="1025950"/>
      </dsp:txXfrm>
    </dsp:sp>
    <dsp:sp modelId="{E903C19F-5AED-46F6-908A-B9852CD9F767}">
      <dsp:nvSpPr>
        <dsp:cNvPr id="0" name=""/>
        <dsp:cNvSpPr/>
      </dsp:nvSpPr>
      <dsp:spPr>
        <a:xfrm>
          <a:off x="1978749" y="2533477"/>
          <a:ext cx="202022" cy="1741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92D0FD-3BEF-4D90-B9EF-0B1943FB3375}">
      <dsp:nvSpPr>
        <dsp:cNvPr id="0" name=""/>
        <dsp:cNvSpPr/>
      </dsp:nvSpPr>
      <dsp:spPr>
        <a:xfrm>
          <a:off x="150216" y="1643704"/>
          <a:ext cx="1725482" cy="1487666"/>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0F04A-F630-4180-85A8-792D19A125E6}">
      <dsp:nvSpPr>
        <dsp:cNvPr id="0" name=""/>
        <dsp:cNvSpPr/>
      </dsp:nvSpPr>
      <dsp:spPr>
        <a:xfrm>
          <a:off x="225437" y="583535"/>
          <a:ext cx="202022" cy="1741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6E25B3-8250-4C6F-B6C1-73913313D6C5}">
      <dsp:nvSpPr>
        <dsp:cNvPr id="0" name=""/>
        <dsp:cNvSpPr/>
      </dsp:nvSpPr>
      <dsp:spPr>
        <a:xfrm>
          <a:off x="3095203" y="1626017"/>
          <a:ext cx="1725482" cy="1487666"/>
        </a:xfrm>
        <a:prstGeom prst="hexagon">
          <a:avLst>
            <a:gd name="adj" fmla="val 25000"/>
            <a:gd name="vf" fmla="val 11547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fr-FR" sz="1700" b="1" i="1" kern="1200" dirty="0"/>
            <a:t>Voile VERTE voile itinérante </a:t>
          </a:r>
        </a:p>
      </dsp:txBody>
      <dsp:txXfrm>
        <a:off x="3362965" y="1856875"/>
        <a:ext cx="1189958" cy="1025950"/>
      </dsp:txXfrm>
    </dsp:sp>
    <dsp:sp modelId="{E106F7BC-B14D-4DB2-9B1E-232DC5660C99}">
      <dsp:nvSpPr>
        <dsp:cNvPr id="0" name=""/>
        <dsp:cNvSpPr/>
      </dsp:nvSpPr>
      <dsp:spPr>
        <a:xfrm>
          <a:off x="777693" y="969534"/>
          <a:ext cx="202022" cy="1741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F662B0-FFB3-48A2-A538-932794F504D4}">
      <dsp:nvSpPr>
        <dsp:cNvPr id="0" name=""/>
        <dsp:cNvSpPr/>
      </dsp:nvSpPr>
      <dsp:spPr>
        <a:xfrm>
          <a:off x="4565240" y="2442760"/>
          <a:ext cx="1725482" cy="148766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8D706E-3949-49FD-A094-CC1A0EEF0D52}">
      <dsp:nvSpPr>
        <dsp:cNvPr id="0" name=""/>
        <dsp:cNvSpPr/>
      </dsp:nvSpPr>
      <dsp:spPr>
        <a:xfrm>
          <a:off x="3467066" y="1699405"/>
          <a:ext cx="202022" cy="1741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6160AF-4E68-4E1A-8522-F29B825806C8}">
      <dsp:nvSpPr>
        <dsp:cNvPr id="0" name=""/>
        <dsp:cNvSpPr/>
      </dsp:nvSpPr>
      <dsp:spPr>
        <a:xfrm>
          <a:off x="1625166" y="812812"/>
          <a:ext cx="1725482" cy="148766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fr-FR" sz="1700" b="1" i="1" kern="1200" dirty="0"/>
            <a:t>Stades Nautiques et points plage </a:t>
          </a:r>
        </a:p>
      </dsp:txBody>
      <dsp:txXfrm>
        <a:off x="1892928" y="1043670"/>
        <a:ext cx="1189958" cy="1025950"/>
      </dsp:txXfrm>
    </dsp:sp>
    <dsp:sp modelId="{E92FF3D0-2DC3-476A-8C46-0F6C748AFCB4}">
      <dsp:nvSpPr>
        <dsp:cNvPr id="0" name=""/>
        <dsp:cNvSpPr/>
      </dsp:nvSpPr>
      <dsp:spPr>
        <a:xfrm>
          <a:off x="1978749" y="855927"/>
          <a:ext cx="202022" cy="1741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BA4B00-5213-4404-A259-AF805917B5E7}">
      <dsp:nvSpPr>
        <dsp:cNvPr id="0" name=""/>
        <dsp:cNvSpPr/>
      </dsp:nvSpPr>
      <dsp:spPr>
        <a:xfrm>
          <a:off x="3095203" y="0"/>
          <a:ext cx="1725482" cy="1487666"/>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7AA878-9250-495E-9C01-64A79B12A8ED}">
      <dsp:nvSpPr>
        <dsp:cNvPr id="0" name=""/>
        <dsp:cNvSpPr/>
      </dsp:nvSpPr>
      <dsp:spPr>
        <a:xfrm>
          <a:off x="6238917" y="2612664"/>
          <a:ext cx="202022" cy="1741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E44FC-60A2-4994-A0DC-2EA86FD686C9}">
      <dsp:nvSpPr>
        <dsp:cNvPr id="0" name=""/>
        <dsp:cNvSpPr/>
      </dsp:nvSpPr>
      <dsp:spPr>
        <a:xfrm>
          <a:off x="1355355" y="2916239"/>
          <a:ext cx="1569207" cy="1352930"/>
        </a:xfrm>
        <a:prstGeom prst="hexagon">
          <a:avLst>
            <a:gd name="adj" fmla="val 25000"/>
            <a:gd name="vf" fmla="val 115470"/>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fr-FR" sz="1400" b="1" i="1" kern="1200" dirty="0">
              <a:solidFill>
                <a:schemeClr val="bg1"/>
              </a:solidFill>
            </a:rPr>
            <a:t>Formation professionnels et bénévoles</a:t>
          </a:r>
        </a:p>
      </dsp:txBody>
      <dsp:txXfrm>
        <a:off x="1598866" y="3126188"/>
        <a:ext cx="1082185" cy="933032"/>
      </dsp:txXfrm>
    </dsp:sp>
    <dsp:sp modelId="{16D7C7FF-1E1F-4964-BB2C-981F353C3BF1}">
      <dsp:nvSpPr>
        <dsp:cNvPr id="0" name=""/>
        <dsp:cNvSpPr/>
      </dsp:nvSpPr>
      <dsp:spPr>
        <a:xfrm>
          <a:off x="1736638" y="3003617"/>
          <a:ext cx="183725" cy="15834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60C91F-2606-4461-9F41-7B1AAE1F5BA7}">
      <dsp:nvSpPr>
        <dsp:cNvPr id="0" name=""/>
        <dsp:cNvSpPr/>
      </dsp:nvSpPr>
      <dsp:spPr>
        <a:xfrm>
          <a:off x="13989" y="2189552"/>
          <a:ext cx="1569207" cy="1352930"/>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53601-2A37-41A9-B5CC-9EC0C4A66846}">
      <dsp:nvSpPr>
        <dsp:cNvPr id="0" name=""/>
        <dsp:cNvSpPr/>
      </dsp:nvSpPr>
      <dsp:spPr>
        <a:xfrm>
          <a:off x="1736639" y="2558217"/>
          <a:ext cx="183725" cy="15834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E0DCE1-EC5F-45E9-8464-A886AD1292F6}">
      <dsp:nvSpPr>
        <dsp:cNvPr id="0" name=""/>
        <dsp:cNvSpPr/>
      </dsp:nvSpPr>
      <dsp:spPr>
        <a:xfrm>
          <a:off x="2650755" y="2100943"/>
          <a:ext cx="1652203" cy="149797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fr-FR" sz="1400" b="1" i="1" kern="1200" dirty="0"/>
            <a:t>Formation </a:t>
          </a:r>
          <a:r>
            <a:rPr lang="fr-FR" sz="1400" b="1" i="1" kern="1200" dirty="0" err="1"/>
            <a:t>Sporif</a:t>
          </a:r>
          <a:r>
            <a:rPr lang="fr-FR" sz="1400" b="1" i="1" kern="1200" dirty="0"/>
            <a:t>-</a:t>
          </a:r>
          <a:r>
            <a:rPr lang="fr-FR" sz="1400" b="1" i="1" kern="1200" dirty="0" err="1"/>
            <a:t>ve-s</a:t>
          </a:r>
          <a:endParaRPr lang="fr-FR" sz="1400" b="1" i="1" kern="1200" dirty="0"/>
        </a:p>
        <a:p>
          <a:pPr marL="0" lvl="0" indent="0" algn="ctr" defTabSz="622300">
            <a:lnSpc>
              <a:spcPct val="90000"/>
            </a:lnSpc>
            <a:spcBef>
              <a:spcPct val="0"/>
            </a:spcBef>
            <a:spcAft>
              <a:spcPct val="35000"/>
            </a:spcAft>
            <a:buNone/>
          </a:pPr>
          <a:r>
            <a:rPr lang="fr-FR" sz="1400" b="1" i="1" kern="1200" dirty="0"/>
            <a:t>Haut-niveau</a:t>
          </a:r>
        </a:p>
      </dsp:txBody>
      <dsp:txXfrm>
        <a:off x="2913270" y="2338954"/>
        <a:ext cx="1127173" cy="1021956"/>
      </dsp:txXfrm>
    </dsp:sp>
    <dsp:sp modelId="{05BF5D6F-BFC5-421F-855A-2F8EE3DCE80F}">
      <dsp:nvSpPr>
        <dsp:cNvPr id="0" name=""/>
        <dsp:cNvSpPr/>
      </dsp:nvSpPr>
      <dsp:spPr>
        <a:xfrm>
          <a:off x="5078552" y="4304188"/>
          <a:ext cx="183725" cy="15834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3C1900-DFF6-4750-95BB-06B63D450435}">
      <dsp:nvSpPr>
        <dsp:cNvPr id="0" name=""/>
        <dsp:cNvSpPr/>
      </dsp:nvSpPr>
      <dsp:spPr>
        <a:xfrm>
          <a:off x="2757057" y="3730135"/>
          <a:ext cx="1513250" cy="1179891"/>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BBFC72-F2A6-400F-9F87-94BF7A054436}">
      <dsp:nvSpPr>
        <dsp:cNvPr id="0" name=""/>
        <dsp:cNvSpPr/>
      </dsp:nvSpPr>
      <dsp:spPr>
        <a:xfrm>
          <a:off x="5400644" y="4690505"/>
          <a:ext cx="183725" cy="15834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770C7-4641-461C-BEF2-A48F8F4010EA}">
      <dsp:nvSpPr>
        <dsp:cNvPr id="0" name=""/>
        <dsp:cNvSpPr/>
      </dsp:nvSpPr>
      <dsp:spPr>
        <a:xfrm>
          <a:off x="1355355" y="1433912"/>
          <a:ext cx="1569207" cy="1352930"/>
        </a:xfrm>
        <a:prstGeom prst="hexagon">
          <a:avLst>
            <a:gd name="adj" fmla="val 25000"/>
            <a:gd name="vf" fmla="val 115470"/>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fr-FR" sz="2000" b="1" i="1" kern="1200" dirty="0"/>
            <a:t>Qualité</a:t>
          </a:r>
        </a:p>
        <a:p>
          <a:pPr marL="0" lvl="0" indent="0" algn="ctr" defTabSz="889000">
            <a:lnSpc>
              <a:spcPct val="90000"/>
            </a:lnSpc>
            <a:spcBef>
              <a:spcPct val="0"/>
            </a:spcBef>
            <a:spcAft>
              <a:spcPct val="35000"/>
            </a:spcAft>
            <a:buNone/>
          </a:pPr>
          <a:r>
            <a:rPr lang="fr-FR" sz="2000" b="1" i="1" kern="1200" dirty="0"/>
            <a:t>Tourisme</a:t>
          </a:r>
          <a:r>
            <a:rPr lang="fr-FR" sz="1800" kern="1200" dirty="0"/>
            <a:t> </a:t>
          </a:r>
        </a:p>
      </dsp:txBody>
      <dsp:txXfrm>
        <a:off x="1598866" y="1643861"/>
        <a:ext cx="1082185" cy="933032"/>
      </dsp:txXfrm>
    </dsp:sp>
    <dsp:sp modelId="{008AC1A8-FD69-4633-8B14-FFC9B1A5B469}">
      <dsp:nvSpPr>
        <dsp:cNvPr id="0" name=""/>
        <dsp:cNvSpPr/>
      </dsp:nvSpPr>
      <dsp:spPr>
        <a:xfrm>
          <a:off x="3094092" y="2247057"/>
          <a:ext cx="183725" cy="15834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51A8ED-F73D-4549-BE26-A00BB4D47D84}">
      <dsp:nvSpPr>
        <dsp:cNvPr id="0" name=""/>
        <dsp:cNvSpPr/>
      </dsp:nvSpPr>
      <dsp:spPr>
        <a:xfrm>
          <a:off x="3985610" y="1391394"/>
          <a:ext cx="1569207" cy="1352930"/>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E0AB4C-9CBC-44E8-AAC9-399E28A0D960}">
      <dsp:nvSpPr>
        <dsp:cNvPr id="0" name=""/>
        <dsp:cNvSpPr/>
      </dsp:nvSpPr>
      <dsp:spPr>
        <a:xfrm>
          <a:off x="1736636" y="1506504"/>
          <a:ext cx="183725" cy="15834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1CCD-A872-473F-B79E-1AD0DC21F5A2}">
      <dsp:nvSpPr>
        <dsp:cNvPr id="0" name=""/>
        <dsp:cNvSpPr/>
      </dsp:nvSpPr>
      <dsp:spPr>
        <a:xfrm>
          <a:off x="373110" y="891238"/>
          <a:ext cx="1824311" cy="1572874"/>
        </a:xfrm>
        <a:prstGeom prst="hexagon">
          <a:avLst>
            <a:gd name="adj" fmla="val 25000"/>
            <a:gd name="vf" fmla="val 115470"/>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fr-FR" sz="2000" b="1" i="1" kern="1200" dirty="0">
              <a:solidFill>
                <a:schemeClr val="tx1"/>
              </a:solidFill>
            </a:rPr>
            <a:t>MISSIONS DE SERVICE PUBLIC</a:t>
          </a:r>
        </a:p>
      </dsp:txBody>
      <dsp:txXfrm>
        <a:off x="656209" y="1135318"/>
        <a:ext cx="1258113" cy="1084714"/>
      </dsp:txXfrm>
    </dsp:sp>
    <dsp:sp modelId="{21FBFDFF-DFC8-4BF2-B3E2-F94FEA5D55E1}">
      <dsp:nvSpPr>
        <dsp:cNvPr id="0" name=""/>
        <dsp:cNvSpPr/>
      </dsp:nvSpPr>
      <dsp:spPr>
        <a:xfrm>
          <a:off x="4355635" y="3245690"/>
          <a:ext cx="213593" cy="18409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19B0E2-4721-4861-9EBF-674E49621C96}">
      <dsp:nvSpPr>
        <dsp:cNvPr id="0" name=""/>
        <dsp:cNvSpPr/>
      </dsp:nvSpPr>
      <dsp:spPr>
        <a:xfrm>
          <a:off x="4774509" y="1767432"/>
          <a:ext cx="1739298" cy="145961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D21569-87F1-4D0F-AEDE-BEA678192300}">
      <dsp:nvSpPr>
        <dsp:cNvPr id="0" name=""/>
        <dsp:cNvSpPr/>
      </dsp:nvSpPr>
      <dsp:spPr>
        <a:xfrm>
          <a:off x="6577259" y="861772"/>
          <a:ext cx="213593" cy="18409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5F110E-69D3-4F1F-8AB2-CC1809469DDF}">
      <dsp:nvSpPr>
        <dsp:cNvPr id="0" name=""/>
        <dsp:cNvSpPr/>
      </dsp:nvSpPr>
      <dsp:spPr>
        <a:xfrm>
          <a:off x="6154230" y="755626"/>
          <a:ext cx="1893945" cy="1572874"/>
        </a:xfrm>
        <a:prstGeom prst="hexagon">
          <a:avLst>
            <a:gd name="adj" fmla="val 25000"/>
            <a:gd name="vf" fmla="val 115470"/>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fr-FR" sz="1800" b="1" i="1" kern="1200" dirty="0">
              <a:solidFill>
                <a:schemeClr val="tx1"/>
              </a:solidFill>
            </a:rPr>
            <a:t>Grandes </a:t>
          </a:r>
          <a:r>
            <a:rPr lang="fr-FR" sz="1600" b="1" i="1" kern="1200" dirty="0">
              <a:solidFill>
                <a:schemeClr val="tx1"/>
              </a:solidFill>
            </a:rPr>
            <a:t>Manifestations nautiques</a:t>
          </a:r>
        </a:p>
      </dsp:txBody>
      <dsp:txXfrm>
        <a:off x="6443132" y="995552"/>
        <a:ext cx="1316141" cy="1093022"/>
      </dsp:txXfrm>
    </dsp:sp>
    <dsp:sp modelId="{A2A75D3E-8727-4B6E-9E48-C498D8AF1D8B}">
      <dsp:nvSpPr>
        <dsp:cNvPr id="0" name=""/>
        <dsp:cNvSpPr/>
      </dsp:nvSpPr>
      <dsp:spPr>
        <a:xfrm>
          <a:off x="8415917" y="1630999"/>
          <a:ext cx="213593" cy="18409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58CEF1-F0FE-48E4-B67E-13F23723FD8A}">
      <dsp:nvSpPr>
        <dsp:cNvPr id="0" name=""/>
        <dsp:cNvSpPr/>
      </dsp:nvSpPr>
      <dsp:spPr>
        <a:xfrm>
          <a:off x="7987339" y="1513122"/>
          <a:ext cx="1824311" cy="157287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8000" r="-5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EF90B5-5C0F-4F92-A55D-C355374F2125}">
      <dsp:nvSpPr>
        <dsp:cNvPr id="0" name=""/>
        <dsp:cNvSpPr/>
      </dsp:nvSpPr>
      <dsp:spPr>
        <a:xfrm>
          <a:off x="7464106" y="3245690"/>
          <a:ext cx="213593" cy="18409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A5EAB1-0745-41E6-984A-986DB0A30FC4}">
      <dsp:nvSpPr>
        <dsp:cNvPr id="0" name=""/>
        <dsp:cNvSpPr/>
      </dsp:nvSpPr>
      <dsp:spPr>
        <a:xfrm>
          <a:off x="3274094" y="842714"/>
          <a:ext cx="1824311" cy="1572874"/>
        </a:xfrm>
        <a:prstGeom prst="hexagon">
          <a:avLst>
            <a:gd name="adj" fmla="val 25000"/>
            <a:gd name="vf" fmla="val 115470"/>
          </a:avLst>
        </a:prstGeom>
        <a:solidFill>
          <a:schemeClr val="tx1">
            <a:lumMod val="95000"/>
            <a:lumOff val="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b="1" i="1" kern="1200" dirty="0"/>
            <a:t>INNOVATION et développement </a:t>
          </a:r>
        </a:p>
      </dsp:txBody>
      <dsp:txXfrm>
        <a:off x="3557193" y="1086794"/>
        <a:ext cx="1258113" cy="1084714"/>
      </dsp:txXfrm>
    </dsp:sp>
    <dsp:sp modelId="{B0677754-69F1-4E11-9D2B-B218758DE51B}">
      <dsp:nvSpPr>
        <dsp:cNvPr id="0" name=""/>
        <dsp:cNvSpPr/>
      </dsp:nvSpPr>
      <dsp:spPr>
        <a:xfrm>
          <a:off x="3650894" y="916496"/>
          <a:ext cx="213593" cy="18409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191FA2-8E40-4908-8CB7-30260980FC3B}">
      <dsp:nvSpPr>
        <dsp:cNvPr id="0" name=""/>
        <dsp:cNvSpPr/>
      </dsp:nvSpPr>
      <dsp:spPr>
        <a:xfrm>
          <a:off x="1886417" y="1747947"/>
          <a:ext cx="1687725" cy="1447375"/>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FA931D-F9F5-471B-9CA3-B62D48007F51}">
      <dsp:nvSpPr>
        <dsp:cNvPr id="0" name=""/>
        <dsp:cNvSpPr/>
      </dsp:nvSpPr>
      <dsp:spPr>
        <a:xfrm>
          <a:off x="8398305" y="1630998"/>
          <a:ext cx="213593" cy="184090"/>
        </a:xfrm>
        <a:prstGeom prst="hexagon">
          <a:avLst>
            <a:gd name="adj" fmla="val 25000"/>
            <a:gd name="vf" fmla="val 115470"/>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8A7652-4073-3D4E-BC91-77207E197F42}" type="datetimeFigureOut">
              <a:rPr lang="fr-FR" smtClean="0"/>
              <a:t>28/01/2018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556EBC-544D-7C42-9208-E6887304F554}" type="slidenum">
              <a:rPr lang="fr-FR" smtClean="0"/>
              <a:t>‹N°›</a:t>
            </a:fld>
            <a:endParaRPr lang="fr-FR"/>
          </a:p>
        </p:txBody>
      </p:sp>
    </p:spTree>
    <p:extLst>
      <p:ext uri="{BB962C8B-B14F-4D97-AF65-F5344CB8AC3E}">
        <p14:creationId xmlns:p14="http://schemas.microsoft.com/office/powerpoint/2010/main" val="244649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AA73F-AE57-4A92-845B-082F287858D4}" type="datetimeFigureOut">
              <a:rPr lang="fr-FR" smtClean="0"/>
              <a:t>28/01/2018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F4AE9-627D-4DF4-81F8-80CA7B2E23BF}" type="slidenum">
              <a:rPr lang="fr-FR" smtClean="0"/>
              <a:t>‹N°›</a:t>
            </a:fld>
            <a:endParaRPr lang="fr-FR"/>
          </a:p>
        </p:txBody>
      </p:sp>
    </p:spTree>
    <p:extLst>
      <p:ext uri="{BB962C8B-B14F-4D97-AF65-F5344CB8AC3E}">
        <p14:creationId xmlns:p14="http://schemas.microsoft.com/office/powerpoint/2010/main" val="208687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2 / pour recueillir les besoins, les idées et contextualiser les actions précises à mettre en œuvre, à développer en y associant autant que faire ce peu des usagers et des personnes extérieures à nos réseaux </a:t>
            </a:r>
          </a:p>
          <a:p>
            <a:endParaRPr lang="fr-FR" dirty="0"/>
          </a:p>
        </p:txBody>
      </p:sp>
      <p:sp>
        <p:nvSpPr>
          <p:cNvPr id="4" name="Espace réservé du numéro de diapositive 3"/>
          <p:cNvSpPr>
            <a:spLocks noGrp="1"/>
          </p:cNvSpPr>
          <p:nvPr>
            <p:ph type="sldNum" sz="quarter" idx="10"/>
          </p:nvPr>
        </p:nvSpPr>
        <p:spPr/>
        <p:txBody>
          <a:bodyPr/>
          <a:lstStyle/>
          <a:p>
            <a:fld id="{5BBF4AE9-627D-4DF4-81F8-80CA7B2E23BF}" type="slidenum">
              <a:rPr lang="fr-FR" smtClean="0"/>
              <a:t>3</a:t>
            </a:fld>
            <a:endParaRPr lang="fr-FR"/>
          </a:p>
        </p:txBody>
      </p:sp>
    </p:spTree>
    <p:extLst>
      <p:ext uri="{BB962C8B-B14F-4D97-AF65-F5344CB8AC3E}">
        <p14:creationId xmlns:p14="http://schemas.microsoft.com/office/powerpoint/2010/main" val="45380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BF4AE9-627D-4DF4-81F8-80CA7B2E23BF}" type="slidenum">
              <a:rPr lang="fr-FR" smtClean="0"/>
              <a:t>39</a:t>
            </a:fld>
            <a:endParaRPr lang="fr-FR"/>
          </a:p>
        </p:txBody>
      </p:sp>
    </p:spTree>
    <p:extLst>
      <p:ext uri="{BB962C8B-B14F-4D97-AF65-F5344CB8AC3E}">
        <p14:creationId xmlns:p14="http://schemas.microsoft.com/office/powerpoint/2010/main" val="226002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2711B67-C7E9-4D55-BBB4-D23B4390DFA2}" type="datetimeFigureOut">
              <a:rPr lang="fr-FR" smtClean="0"/>
              <a:t>28/01/2018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744BC-DFAE-4FFA-B790-ECE50B8EA3D0}" type="slidenum">
              <a:rPr lang="fr-FR" smtClean="0"/>
              <a:t>‹N°›</a:t>
            </a:fld>
            <a:endParaRPr lang="fr-FR"/>
          </a:p>
        </p:txBody>
      </p:sp>
    </p:spTree>
    <p:extLst>
      <p:ext uri="{BB962C8B-B14F-4D97-AF65-F5344CB8AC3E}">
        <p14:creationId xmlns:p14="http://schemas.microsoft.com/office/powerpoint/2010/main" val="8919885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2711B67-C7E9-4D55-BBB4-D23B4390DFA2}" type="datetimeFigureOut">
              <a:rPr lang="fr-FR" smtClean="0"/>
              <a:t>28/01/2018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744BC-DFAE-4FFA-B790-ECE50B8EA3D0}" type="slidenum">
              <a:rPr lang="fr-FR" smtClean="0"/>
              <a:t>‹N°›</a:t>
            </a:fld>
            <a:endParaRPr lang="fr-FR"/>
          </a:p>
        </p:txBody>
      </p:sp>
    </p:spTree>
    <p:extLst>
      <p:ext uri="{BB962C8B-B14F-4D97-AF65-F5344CB8AC3E}">
        <p14:creationId xmlns:p14="http://schemas.microsoft.com/office/powerpoint/2010/main" val="20471388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2711B67-C7E9-4D55-BBB4-D23B4390DFA2}" type="datetimeFigureOut">
              <a:rPr lang="fr-FR" smtClean="0"/>
              <a:t>28/01/2018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744BC-DFAE-4FFA-B790-ECE50B8EA3D0}" type="slidenum">
              <a:rPr lang="fr-FR" smtClean="0"/>
              <a:t>‹N°›</a:t>
            </a:fld>
            <a:endParaRPr lang="fr-FR"/>
          </a:p>
        </p:txBody>
      </p:sp>
    </p:spTree>
    <p:extLst>
      <p:ext uri="{BB962C8B-B14F-4D97-AF65-F5344CB8AC3E}">
        <p14:creationId xmlns:p14="http://schemas.microsoft.com/office/powerpoint/2010/main" val="28604184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uverture">
    <p:spTree>
      <p:nvGrpSpPr>
        <p:cNvPr id="1" name=""/>
        <p:cNvGrpSpPr/>
        <p:nvPr/>
      </p:nvGrpSpPr>
      <p:grpSpPr>
        <a:xfrm>
          <a:off x="0" y="0"/>
          <a:ext cx="0" cy="0"/>
          <a:chOff x="0" y="0"/>
          <a:chExt cx="0" cy="0"/>
        </a:xfrm>
      </p:grpSpPr>
      <p:pic>
        <p:nvPicPr>
          <p:cNvPr id="19458" name="Picture 2" descr="W:\Photos\2013\Communication\PPT\V_Rouge.jpg"/>
          <p:cNvPicPr>
            <a:picLocks noChangeAspect="1" noChangeArrowheads="1"/>
          </p:cNvPicPr>
          <p:nvPr userDrawn="1"/>
        </p:nvPicPr>
        <p:blipFill>
          <a:blip r:embed="rId2"/>
          <a:srcRect/>
          <a:stretch>
            <a:fillRect/>
          </a:stretch>
        </p:blipFill>
        <p:spPr bwMode="auto">
          <a:xfrm>
            <a:off x="1" y="1"/>
            <a:ext cx="3695700" cy="5457825"/>
          </a:xfrm>
          <a:prstGeom prst="rect">
            <a:avLst/>
          </a:prstGeom>
          <a:noFill/>
        </p:spPr>
      </p:pic>
      <p:pic>
        <p:nvPicPr>
          <p:cNvPr id="19460" name="Picture 4" descr="W:\Photos\2013\Communication\PPT\FFVoile_Grand.jpg"/>
          <p:cNvPicPr>
            <a:picLocks noChangeAspect="1" noChangeArrowheads="1"/>
          </p:cNvPicPr>
          <p:nvPr userDrawn="1"/>
        </p:nvPicPr>
        <p:blipFill>
          <a:blip r:embed="rId3"/>
          <a:srcRect/>
          <a:stretch>
            <a:fillRect/>
          </a:stretch>
        </p:blipFill>
        <p:spPr bwMode="auto">
          <a:xfrm>
            <a:off x="8013701" y="5295900"/>
            <a:ext cx="4178300" cy="1562100"/>
          </a:xfrm>
          <a:prstGeom prst="rect">
            <a:avLst/>
          </a:prstGeom>
          <a:noFill/>
        </p:spPr>
      </p:pic>
      <p:sp>
        <p:nvSpPr>
          <p:cNvPr id="8" name="Titre 1"/>
          <p:cNvSpPr>
            <a:spLocks noGrp="1"/>
          </p:cNvSpPr>
          <p:nvPr>
            <p:ph type="title"/>
          </p:nvPr>
        </p:nvSpPr>
        <p:spPr>
          <a:xfrm>
            <a:off x="3599723" y="1700808"/>
            <a:ext cx="7982677" cy="1440160"/>
          </a:xfrm>
          <a:prstGeom prst="rect">
            <a:avLst/>
          </a:prstGeom>
        </p:spPr>
        <p:txBody>
          <a:bodyPr vert="horz"/>
          <a:lstStyle>
            <a:lvl1pPr algn="r">
              <a:defRPr sz="2800" b="1" cap="all" baseline="0">
                <a:latin typeface="+mn-lt"/>
              </a:defRPr>
            </a:lvl1pPr>
          </a:lstStyle>
          <a:p>
            <a:r>
              <a:rPr lang="fr-FR"/>
              <a:t>Modifiez le style du titre</a:t>
            </a:r>
            <a:endParaRPr lang="fr-FR" dirty="0"/>
          </a:p>
        </p:txBody>
      </p:sp>
      <p:sp>
        <p:nvSpPr>
          <p:cNvPr id="10" name="Espace réservé du contenu 9"/>
          <p:cNvSpPr>
            <a:spLocks noGrp="1"/>
          </p:cNvSpPr>
          <p:nvPr>
            <p:ph sz="quarter" idx="10" hasCustomPrompt="1"/>
          </p:nvPr>
        </p:nvSpPr>
        <p:spPr>
          <a:xfrm>
            <a:off x="3613515" y="1124744"/>
            <a:ext cx="7968885" cy="504056"/>
          </a:xfrm>
          <a:prstGeom prst="rect">
            <a:avLst/>
          </a:prstGeom>
        </p:spPr>
        <p:txBody>
          <a:bodyPr/>
          <a:lstStyle>
            <a:lvl1pPr algn="r">
              <a:buNone/>
              <a:defRPr sz="2000" b="1" baseline="0">
                <a:solidFill>
                  <a:schemeClr val="bg2"/>
                </a:solidFill>
              </a:defRPr>
            </a:lvl1pPr>
          </a:lstStyle>
          <a:p>
            <a:pPr lvl="0"/>
            <a:r>
              <a:rPr lang="fr-FR" dirty="0"/>
              <a:t>Insérez un sous-titre</a:t>
            </a:r>
          </a:p>
        </p:txBody>
      </p:sp>
      <p:pic>
        <p:nvPicPr>
          <p:cNvPr id="7" name="Picture 2" descr="U:\Personnel\DIRECTEUR_ADMINISTRATIF\logos\FFVoile\FFVoile - DVD NOUVELLE CHARTE\1_CHARTE_INSTITUTIONNELLE\FICHIERS_CHARTE_INSTITUTIONNELLE\04_SUPPORTS ADMINISTRATIFS\2_TETES_DE_LETTRE_CORPORATE\EPS\2013\BasDePage_2partenaire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036" y="5619750"/>
            <a:ext cx="2870200" cy="12382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Espace réservé du contenu 9"/>
          <p:cNvSpPr>
            <a:spLocks noGrp="1"/>
          </p:cNvSpPr>
          <p:nvPr>
            <p:ph sz="quarter" idx="11" hasCustomPrompt="1"/>
          </p:nvPr>
        </p:nvSpPr>
        <p:spPr>
          <a:xfrm>
            <a:off x="3599723" y="4437112"/>
            <a:ext cx="7968885" cy="504056"/>
          </a:xfrm>
          <a:prstGeom prst="rect">
            <a:avLst/>
          </a:prstGeom>
        </p:spPr>
        <p:txBody>
          <a:bodyPr/>
          <a:lstStyle>
            <a:lvl1pPr algn="r">
              <a:buNone/>
              <a:defRPr sz="2000" b="1" baseline="0">
                <a:solidFill>
                  <a:schemeClr val="bg2"/>
                </a:solidFill>
              </a:defRPr>
            </a:lvl1pPr>
          </a:lstStyle>
          <a:p>
            <a:pPr lvl="0"/>
            <a:r>
              <a:rPr lang="fr-FR" dirty="0"/>
              <a:t>Auteur du document</a:t>
            </a:r>
          </a:p>
        </p:txBody>
      </p:sp>
    </p:spTree>
    <p:extLst>
      <p:ext uri="{BB962C8B-B14F-4D97-AF65-F5344CB8AC3E}">
        <p14:creationId xmlns:p14="http://schemas.microsoft.com/office/powerpoint/2010/main" val="35773881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pic>
        <p:nvPicPr>
          <p:cNvPr id="20483" name="Picture 3" descr="W:\Photos\2013\Communication\PPT\V_Bleu.jpg"/>
          <p:cNvPicPr>
            <a:picLocks noChangeAspect="1" noChangeArrowheads="1"/>
          </p:cNvPicPr>
          <p:nvPr userDrawn="1"/>
        </p:nvPicPr>
        <p:blipFill>
          <a:blip r:embed="rId2"/>
          <a:srcRect/>
          <a:stretch>
            <a:fillRect/>
          </a:stretch>
        </p:blipFill>
        <p:spPr bwMode="auto">
          <a:xfrm>
            <a:off x="1" y="1"/>
            <a:ext cx="8521700" cy="6877051"/>
          </a:xfrm>
          <a:prstGeom prst="rect">
            <a:avLst/>
          </a:prstGeom>
          <a:noFill/>
        </p:spPr>
      </p:pic>
      <p:pic>
        <p:nvPicPr>
          <p:cNvPr id="20482" name="Picture 2" descr="W:\Photos\2013\Communication\PPT\FFVoile_Signature.jpg"/>
          <p:cNvPicPr>
            <a:picLocks noChangeAspect="1" noChangeArrowheads="1"/>
          </p:cNvPicPr>
          <p:nvPr userDrawn="1"/>
        </p:nvPicPr>
        <p:blipFill>
          <a:blip r:embed="rId3"/>
          <a:srcRect/>
          <a:stretch>
            <a:fillRect/>
          </a:stretch>
        </p:blipFill>
        <p:spPr bwMode="auto">
          <a:xfrm>
            <a:off x="9829800" y="6000750"/>
            <a:ext cx="2362200" cy="857250"/>
          </a:xfrm>
          <a:prstGeom prst="rect">
            <a:avLst/>
          </a:prstGeom>
          <a:noFill/>
        </p:spPr>
      </p:pic>
      <p:sp>
        <p:nvSpPr>
          <p:cNvPr id="6" name="Titre 1"/>
          <p:cNvSpPr>
            <a:spLocks noGrp="1"/>
          </p:cNvSpPr>
          <p:nvPr>
            <p:ph type="title"/>
          </p:nvPr>
        </p:nvSpPr>
        <p:spPr>
          <a:xfrm>
            <a:off x="609600" y="548680"/>
            <a:ext cx="10972800" cy="648072"/>
          </a:xfrm>
          <a:prstGeom prst="rect">
            <a:avLst/>
          </a:prstGeom>
        </p:spPr>
        <p:txBody>
          <a:bodyPr vert="horz"/>
          <a:lstStyle>
            <a:lvl1pPr>
              <a:defRPr sz="3200" b="1">
                <a:latin typeface="+mn-lt"/>
              </a:defRPr>
            </a:lvl1pPr>
          </a:lstStyle>
          <a:p>
            <a:r>
              <a:rPr lang="fr-FR"/>
              <a:t>Modifiez le style du titre</a:t>
            </a:r>
            <a:endParaRPr lang="fr-FR" dirty="0"/>
          </a:p>
        </p:txBody>
      </p:sp>
      <p:sp>
        <p:nvSpPr>
          <p:cNvPr id="7" name="Espace réservé du contenu 5"/>
          <p:cNvSpPr>
            <a:spLocks noGrp="1"/>
          </p:cNvSpPr>
          <p:nvPr>
            <p:ph sz="quarter" idx="10"/>
          </p:nvPr>
        </p:nvSpPr>
        <p:spPr>
          <a:xfrm>
            <a:off x="624418" y="1700808"/>
            <a:ext cx="10944191" cy="4104456"/>
          </a:xfrm>
          <a:prstGeom prst="rect">
            <a:avLst/>
          </a:prstGeom>
        </p:spPr>
        <p:txBody>
          <a:bodyPr/>
          <a:lstStyle>
            <a:lvl1pPr marL="0" indent="0">
              <a:spcBef>
                <a:spcPts val="600"/>
              </a:spcBef>
              <a:spcAft>
                <a:spcPts val="600"/>
              </a:spcAft>
              <a:buFont typeface="+mj-lt"/>
              <a:buNone/>
              <a:defRPr sz="2200">
                <a:solidFill>
                  <a:schemeClr val="tx2"/>
                </a:solidFill>
              </a:defRPr>
            </a:lvl1pPr>
            <a:lvl2pPr marL="457200" indent="0">
              <a:spcBef>
                <a:spcPts val="600"/>
              </a:spcBef>
              <a:spcAft>
                <a:spcPts val="600"/>
              </a:spcAft>
              <a:buNone/>
              <a:defRPr sz="2200">
                <a:solidFill>
                  <a:schemeClr val="tx2"/>
                </a:solidFill>
              </a:defRPr>
            </a:lvl2pPr>
            <a:lvl3pPr marL="914400" indent="0">
              <a:spcBef>
                <a:spcPts val="600"/>
              </a:spcBef>
              <a:spcAft>
                <a:spcPts val="600"/>
              </a:spcAft>
              <a:buFont typeface="+mj-lt"/>
              <a:buNone/>
              <a:defRPr sz="2200">
                <a:solidFill>
                  <a:schemeClr val="tx2"/>
                </a:solidFill>
              </a:defRPr>
            </a:lvl3pPr>
            <a:lvl4pPr marL="1371600" indent="0">
              <a:spcBef>
                <a:spcPts val="600"/>
              </a:spcBef>
              <a:spcAft>
                <a:spcPts val="600"/>
              </a:spcAft>
              <a:buFont typeface="+mj-lt"/>
              <a:buNone/>
              <a:defRPr sz="2200">
                <a:solidFill>
                  <a:schemeClr val="tx2"/>
                </a:solidFill>
              </a:defRPr>
            </a:lvl4pPr>
            <a:lvl5pPr marL="1828800" indent="0">
              <a:spcBef>
                <a:spcPts val="600"/>
              </a:spcBef>
              <a:spcAft>
                <a:spcPts val="600"/>
              </a:spcAft>
              <a:buFont typeface="+mj-lt"/>
              <a:buNone/>
              <a:defRPr sz="2200">
                <a:solidFill>
                  <a:schemeClr val="tx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e la date 7"/>
          <p:cNvSpPr>
            <a:spLocks noGrp="1"/>
          </p:cNvSpPr>
          <p:nvPr>
            <p:ph type="dt" sz="half" idx="11"/>
          </p:nvPr>
        </p:nvSpPr>
        <p:spPr/>
        <p:txBody>
          <a:bodyPr/>
          <a:lstStyle/>
          <a:p>
            <a:fld id="{8D4851A4-7E62-43E6-BA16-1C4AD23210C4}" type="datetimeFigureOut">
              <a:rPr lang="fr-FR" smtClean="0"/>
              <a:pPr/>
              <a:t>28/01/2018</a:t>
            </a:fld>
            <a:endParaRPr lang="fr-FR"/>
          </a:p>
        </p:txBody>
      </p:sp>
      <p:sp>
        <p:nvSpPr>
          <p:cNvPr id="9" name="Espace réservé du numéro de diapositive 8"/>
          <p:cNvSpPr>
            <a:spLocks noGrp="1"/>
          </p:cNvSpPr>
          <p:nvPr>
            <p:ph type="sldNum" sz="quarter" idx="12"/>
          </p:nvPr>
        </p:nvSpPr>
        <p:spPr/>
        <p:txBody>
          <a:bodyPr/>
          <a:lstStyle/>
          <a:p>
            <a:fld id="{6342E44C-BEF3-483C-8135-BCB35E9F5E4B}" type="slidenum">
              <a:rPr lang="fr-FR" smtClean="0"/>
              <a:pPr/>
              <a:t>‹N°›</a:t>
            </a:fld>
            <a:endParaRPr lang="fr-FR" dirty="0"/>
          </a:p>
        </p:txBody>
      </p:sp>
      <p:sp>
        <p:nvSpPr>
          <p:cNvPr id="10" name="Espace réservé du pied de page 9"/>
          <p:cNvSpPr>
            <a:spLocks noGrp="1"/>
          </p:cNvSpPr>
          <p:nvPr>
            <p:ph type="ftr" sz="quarter" idx="13"/>
          </p:nvPr>
        </p:nvSpPr>
        <p:spPr/>
        <p:txBody>
          <a:bodyPr/>
          <a:lstStyle/>
          <a:p>
            <a:endParaRPr lang="fr-FR" dirty="0"/>
          </a:p>
        </p:txBody>
      </p:sp>
    </p:spTree>
    <p:extLst>
      <p:ext uri="{BB962C8B-B14F-4D97-AF65-F5344CB8AC3E}">
        <p14:creationId xmlns:p14="http://schemas.microsoft.com/office/powerpoint/2010/main" val="27320481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2711B67-C7E9-4D55-BBB4-D23B4390DFA2}" type="datetimeFigureOut">
              <a:rPr lang="fr-FR" smtClean="0"/>
              <a:t>28/01/2018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744BC-DFAE-4FFA-B790-ECE50B8EA3D0}" type="slidenum">
              <a:rPr lang="fr-FR" smtClean="0"/>
              <a:t>‹N°›</a:t>
            </a:fld>
            <a:endParaRPr lang="fr-FR"/>
          </a:p>
        </p:txBody>
      </p:sp>
    </p:spTree>
    <p:extLst>
      <p:ext uri="{BB962C8B-B14F-4D97-AF65-F5344CB8AC3E}">
        <p14:creationId xmlns:p14="http://schemas.microsoft.com/office/powerpoint/2010/main" val="12532576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2711B67-C7E9-4D55-BBB4-D23B4390DFA2}" type="datetimeFigureOut">
              <a:rPr lang="fr-FR" smtClean="0"/>
              <a:t>28/01/2018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744BC-DFAE-4FFA-B790-ECE50B8EA3D0}" type="slidenum">
              <a:rPr lang="fr-FR" smtClean="0"/>
              <a:t>‹N°›</a:t>
            </a:fld>
            <a:endParaRPr lang="fr-FR"/>
          </a:p>
        </p:txBody>
      </p:sp>
    </p:spTree>
    <p:extLst>
      <p:ext uri="{BB962C8B-B14F-4D97-AF65-F5344CB8AC3E}">
        <p14:creationId xmlns:p14="http://schemas.microsoft.com/office/powerpoint/2010/main" val="6717468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2711B67-C7E9-4D55-BBB4-D23B4390DFA2}" type="datetimeFigureOut">
              <a:rPr lang="fr-FR" smtClean="0"/>
              <a:t>28/01/2018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1744BC-DFAE-4FFA-B790-ECE50B8EA3D0}" type="slidenum">
              <a:rPr lang="fr-FR" smtClean="0"/>
              <a:t>‹N°›</a:t>
            </a:fld>
            <a:endParaRPr lang="fr-FR"/>
          </a:p>
        </p:txBody>
      </p:sp>
    </p:spTree>
    <p:extLst>
      <p:ext uri="{BB962C8B-B14F-4D97-AF65-F5344CB8AC3E}">
        <p14:creationId xmlns:p14="http://schemas.microsoft.com/office/powerpoint/2010/main" val="30651408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2711B67-C7E9-4D55-BBB4-D23B4390DFA2}" type="datetimeFigureOut">
              <a:rPr lang="fr-FR" smtClean="0"/>
              <a:t>28/01/2018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B1744BC-DFAE-4FFA-B790-ECE50B8EA3D0}" type="slidenum">
              <a:rPr lang="fr-FR" smtClean="0"/>
              <a:t>‹N°›</a:t>
            </a:fld>
            <a:endParaRPr lang="fr-FR"/>
          </a:p>
        </p:txBody>
      </p:sp>
    </p:spTree>
    <p:extLst>
      <p:ext uri="{BB962C8B-B14F-4D97-AF65-F5344CB8AC3E}">
        <p14:creationId xmlns:p14="http://schemas.microsoft.com/office/powerpoint/2010/main" val="21526969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2711B67-C7E9-4D55-BBB4-D23B4390DFA2}" type="datetimeFigureOut">
              <a:rPr lang="fr-FR" smtClean="0"/>
              <a:t>28/01/2018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B1744BC-DFAE-4FFA-B790-ECE50B8EA3D0}" type="slidenum">
              <a:rPr lang="fr-FR" smtClean="0"/>
              <a:t>‹N°›</a:t>
            </a:fld>
            <a:endParaRPr lang="fr-FR"/>
          </a:p>
        </p:txBody>
      </p:sp>
    </p:spTree>
    <p:extLst>
      <p:ext uri="{BB962C8B-B14F-4D97-AF65-F5344CB8AC3E}">
        <p14:creationId xmlns:p14="http://schemas.microsoft.com/office/powerpoint/2010/main" val="35875421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2711B67-C7E9-4D55-BBB4-D23B4390DFA2}" type="datetimeFigureOut">
              <a:rPr lang="fr-FR" smtClean="0"/>
              <a:t>28/01/2018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B1744BC-DFAE-4FFA-B790-ECE50B8EA3D0}" type="slidenum">
              <a:rPr lang="fr-FR" smtClean="0"/>
              <a:t>‹N°›</a:t>
            </a:fld>
            <a:endParaRPr lang="fr-FR"/>
          </a:p>
        </p:txBody>
      </p:sp>
    </p:spTree>
    <p:extLst>
      <p:ext uri="{BB962C8B-B14F-4D97-AF65-F5344CB8AC3E}">
        <p14:creationId xmlns:p14="http://schemas.microsoft.com/office/powerpoint/2010/main" val="8387725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2711B67-C7E9-4D55-BBB4-D23B4390DFA2}" type="datetimeFigureOut">
              <a:rPr lang="fr-FR" smtClean="0"/>
              <a:t>28/01/2018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1744BC-DFAE-4FFA-B790-ECE50B8EA3D0}" type="slidenum">
              <a:rPr lang="fr-FR" smtClean="0"/>
              <a:t>‹N°›</a:t>
            </a:fld>
            <a:endParaRPr lang="fr-FR"/>
          </a:p>
        </p:txBody>
      </p:sp>
    </p:spTree>
    <p:extLst>
      <p:ext uri="{BB962C8B-B14F-4D97-AF65-F5344CB8AC3E}">
        <p14:creationId xmlns:p14="http://schemas.microsoft.com/office/powerpoint/2010/main" val="30414464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2711B67-C7E9-4D55-BBB4-D23B4390DFA2}" type="datetimeFigureOut">
              <a:rPr lang="fr-FR" smtClean="0"/>
              <a:t>28/01/2018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1744BC-DFAE-4FFA-B790-ECE50B8EA3D0}" type="slidenum">
              <a:rPr lang="fr-FR" smtClean="0"/>
              <a:t>‹N°›</a:t>
            </a:fld>
            <a:endParaRPr lang="fr-FR"/>
          </a:p>
        </p:txBody>
      </p:sp>
    </p:spTree>
    <p:extLst>
      <p:ext uri="{BB962C8B-B14F-4D97-AF65-F5344CB8AC3E}">
        <p14:creationId xmlns:p14="http://schemas.microsoft.com/office/powerpoint/2010/main" val="35632688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11B67-C7E9-4D55-BBB4-D23B4390DFA2}" type="datetimeFigureOut">
              <a:rPr lang="fr-FR" smtClean="0"/>
              <a:t>28/01/2018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744BC-DFAE-4FFA-B790-ECE50B8EA3D0}" type="slidenum">
              <a:rPr lang="fr-FR" smtClean="0"/>
              <a:t>‹N°›</a:t>
            </a:fld>
            <a:endParaRPr lang="fr-FR"/>
          </a:p>
        </p:txBody>
      </p:sp>
    </p:spTree>
    <p:extLst>
      <p:ext uri="{BB962C8B-B14F-4D97-AF65-F5344CB8AC3E}">
        <p14:creationId xmlns:p14="http://schemas.microsoft.com/office/powerpoint/2010/main" val="11223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xml"/><Relationship Id="rId16" Type="http://schemas.openxmlformats.org/officeDocument/2006/relationships/diagramColors" Target="../diagrams/colors5.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sz="2400" dirty="0"/>
            </a:br>
            <a:r>
              <a:rPr lang="fr-FR" sz="2400" dirty="0"/>
              <a:t> </a:t>
            </a:r>
            <a:br>
              <a:rPr lang="fr-FR" sz="2400" dirty="0"/>
            </a:br>
            <a:br>
              <a:rPr lang="fr-FR" sz="2400" dirty="0"/>
            </a:br>
            <a:br>
              <a:rPr lang="fr-FR" sz="2400" dirty="0"/>
            </a:br>
            <a:br>
              <a:rPr lang="fr-FR" sz="2400" dirty="0"/>
            </a:br>
            <a:br>
              <a:rPr lang="fr-FR" sz="2400" dirty="0"/>
            </a:br>
            <a:br>
              <a:rPr lang="fr-FR" sz="2400" dirty="0"/>
            </a:br>
            <a:r>
              <a:rPr lang="fr-FR" sz="4000" dirty="0"/>
              <a:t>Ligue de Voile Occitanie  </a:t>
            </a:r>
          </a:p>
        </p:txBody>
      </p:sp>
      <p:sp>
        <p:nvSpPr>
          <p:cNvPr id="3" name="Espace réservé du contenu 2"/>
          <p:cNvSpPr>
            <a:spLocks noGrp="1"/>
          </p:cNvSpPr>
          <p:nvPr>
            <p:ph sz="quarter" idx="10"/>
          </p:nvPr>
        </p:nvSpPr>
        <p:spPr>
          <a:xfrm>
            <a:off x="3613515" y="1124743"/>
            <a:ext cx="7968885" cy="1117713"/>
          </a:xfrm>
        </p:spPr>
        <p:txBody>
          <a:bodyPr>
            <a:normAutofit/>
          </a:bodyPr>
          <a:lstStyle/>
          <a:p>
            <a:r>
              <a:rPr lang="fr-FR" sz="3600" dirty="0">
                <a:solidFill>
                  <a:srgbClr val="FF0000"/>
                </a:solidFill>
              </a:rPr>
              <a:t>Proposition de grands axes stratégiques d’un plan régional voile et nautisme </a:t>
            </a:r>
          </a:p>
        </p:txBody>
      </p:sp>
      <p:sp>
        <p:nvSpPr>
          <p:cNvPr id="4" name="ZoneTexte 3"/>
          <p:cNvSpPr txBox="1"/>
          <p:nvPr/>
        </p:nvSpPr>
        <p:spPr>
          <a:xfrm rot="19650668">
            <a:off x="502763" y="3835717"/>
            <a:ext cx="6666233" cy="646331"/>
          </a:xfrm>
          <a:prstGeom prst="rect">
            <a:avLst/>
          </a:prstGeom>
          <a:noFill/>
        </p:spPr>
        <p:txBody>
          <a:bodyPr wrap="none" rtlCol="0">
            <a:spAutoFit/>
          </a:bodyPr>
          <a:lstStyle/>
          <a:p>
            <a:r>
              <a:rPr lang="fr-FR" sz="3600" b="1" dirty="0"/>
              <a:t>Document de travail en cours V10</a:t>
            </a:r>
          </a:p>
        </p:txBody>
      </p:sp>
    </p:spTree>
    <p:extLst>
      <p:ext uri="{BB962C8B-B14F-4D97-AF65-F5344CB8AC3E}">
        <p14:creationId xmlns:p14="http://schemas.microsoft.com/office/powerpoint/2010/main" val="32034725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526908"/>
            <a:ext cx="10972800" cy="648072"/>
          </a:xfrm>
        </p:spPr>
        <p:txBody>
          <a:bodyPr/>
          <a:lstStyle/>
          <a:p>
            <a:r>
              <a:rPr lang="fr-FR" sz="2800" dirty="0"/>
              <a:t>Un des OBJECTIFS du plan : RENFORCER le POIDS de chaque structure </a:t>
            </a:r>
          </a:p>
        </p:txBody>
      </p:sp>
      <p:sp>
        <p:nvSpPr>
          <p:cNvPr id="3" name="Espace réservé du contenu 2"/>
          <p:cNvSpPr>
            <a:spLocks noGrp="1"/>
          </p:cNvSpPr>
          <p:nvPr>
            <p:ph sz="quarter" idx="10"/>
          </p:nvPr>
        </p:nvSpPr>
        <p:spPr>
          <a:xfrm>
            <a:off x="957943" y="1346388"/>
            <a:ext cx="10624457" cy="5292825"/>
          </a:xfrm>
        </p:spPr>
        <p:txBody>
          <a:bodyPr>
            <a:normAutofit/>
          </a:bodyPr>
          <a:lstStyle/>
          <a:p>
            <a:pPr algn="just"/>
            <a:r>
              <a:rPr lang="fr-FR" sz="2800" b="1" dirty="0"/>
              <a:t>Apprécier et développer le poids de l’activité </a:t>
            </a:r>
            <a:r>
              <a:rPr lang="fr-FR" sz="2800" dirty="0"/>
              <a:t>générée par chaque centre nautique voile et nautisme lui permet de peser :</a:t>
            </a:r>
          </a:p>
          <a:p>
            <a:pPr lvl="1" algn="just"/>
            <a:r>
              <a:rPr lang="fr-FR" sz="2600" dirty="0"/>
              <a:t>- 	</a:t>
            </a:r>
            <a:r>
              <a:rPr lang="fr-FR" sz="2800" b="1" dirty="0"/>
              <a:t>poids électoral : </a:t>
            </a:r>
            <a:r>
              <a:rPr lang="fr-FR" sz="2600" dirty="0"/>
              <a:t>une structure de 100 licencié-e-s pèse moins  </a:t>
            </a:r>
          </a:p>
          <a:p>
            <a:pPr lvl="1" algn="just"/>
            <a:r>
              <a:rPr lang="fr-FR" sz="2600" dirty="0"/>
              <a:t>	qu’une structure de 1000 licencié-e-s,</a:t>
            </a:r>
          </a:p>
          <a:p>
            <a:pPr marL="914400" lvl="1" indent="-457200" algn="just">
              <a:buFontTx/>
              <a:buChar char="-"/>
            </a:pPr>
            <a:r>
              <a:rPr lang="fr-FR" sz="2800" b="1" dirty="0"/>
              <a:t>poids économique </a:t>
            </a:r>
            <a:r>
              <a:rPr lang="fr-FR" sz="2800" dirty="0"/>
              <a:t>: budget dépenses, nombre d’emplois directs et indirects générés,…</a:t>
            </a:r>
          </a:p>
          <a:p>
            <a:pPr marL="914400" lvl="1" indent="-457200" algn="just">
              <a:buFontTx/>
              <a:buChar char="-"/>
            </a:pPr>
            <a:r>
              <a:rPr lang="fr-FR" sz="2800" b="1" dirty="0"/>
              <a:t>poids touristique : </a:t>
            </a:r>
            <a:r>
              <a:rPr lang="fr-FR" sz="2800" dirty="0"/>
              <a:t>dépenses courantes des pratiquants dans l’inter-communautés, attractivité des activités proposées sur le site,…</a:t>
            </a:r>
          </a:p>
          <a:p>
            <a:pPr algn="ctr" eaLnBrk="0" hangingPunct="0">
              <a:lnSpc>
                <a:spcPct val="40000"/>
              </a:lnSpc>
              <a:spcBef>
                <a:spcPct val="50000"/>
              </a:spcBef>
              <a:buSzTx/>
            </a:pPr>
            <a:r>
              <a:rPr lang="fr-FR" sz="2500" b="1" dirty="0">
                <a:solidFill>
                  <a:srgbClr val="061F5D"/>
                </a:solidFill>
              </a:rPr>
              <a:t>«</a:t>
            </a:r>
            <a:r>
              <a:rPr lang="fr-FR" sz="2500" b="1" i="1" dirty="0">
                <a:solidFill>
                  <a:srgbClr val="C00000"/>
                </a:solidFill>
              </a:rPr>
              <a:t> </a:t>
            </a:r>
            <a:r>
              <a:rPr lang="fr-FR" sz="2800" b="1" i="1" dirty="0">
                <a:solidFill>
                  <a:srgbClr val="C00000"/>
                </a:solidFill>
              </a:rPr>
              <a:t>Mesurer le poids de notre secteur d’activité</a:t>
            </a:r>
          </a:p>
          <a:p>
            <a:pPr algn="ctr" eaLnBrk="0" hangingPunct="0">
              <a:lnSpc>
                <a:spcPct val="40000"/>
              </a:lnSpc>
              <a:spcBef>
                <a:spcPct val="50000"/>
              </a:spcBef>
              <a:buSzTx/>
            </a:pPr>
            <a:r>
              <a:rPr lang="fr-FR" sz="2800" b="1" i="1" dirty="0">
                <a:solidFill>
                  <a:srgbClr val="C00000"/>
                </a:solidFill>
              </a:rPr>
              <a:t>pour peser dans la politique territoriale</a:t>
            </a:r>
            <a:r>
              <a:rPr lang="fr-FR" sz="2500" b="1" i="1" dirty="0">
                <a:solidFill>
                  <a:srgbClr val="C00000"/>
                </a:solidFill>
              </a:rPr>
              <a:t>.</a:t>
            </a:r>
            <a:r>
              <a:rPr lang="fr-FR" sz="2500" b="1" dirty="0">
                <a:solidFill>
                  <a:srgbClr val="061F5D"/>
                </a:solidFill>
              </a:rPr>
              <a:t>»</a:t>
            </a:r>
          </a:p>
          <a:p>
            <a:pPr marL="914400" lvl="1" indent="-457200" algn="r">
              <a:buFontTx/>
              <a:buChar char="-"/>
            </a:pPr>
            <a:endParaRPr lang="fr-FR" sz="2800" dirty="0"/>
          </a:p>
        </p:txBody>
      </p:sp>
      <p:pic>
        <p:nvPicPr>
          <p:cNvPr id="4" name="Graphique 5" descr="Ampoule">
            <a:extLst>
              <a:ext uri="{FF2B5EF4-FFF2-40B4-BE49-F238E27FC236}">
                <a16:creationId xmlns:a16="http://schemas.microsoft.com/office/drawing/2014/main" id="{3F768314-ECCD-4FAB-A315-D6EF5C9362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573" y="5440959"/>
            <a:ext cx="914400" cy="914400"/>
          </a:xfrm>
          <a:prstGeom prst="rect">
            <a:avLst/>
          </a:prstGeom>
        </p:spPr>
      </p:pic>
      <p:sp>
        <p:nvSpPr>
          <p:cNvPr id="5" name="Rectangle 4"/>
          <p:cNvSpPr/>
          <p:nvPr/>
        </p:nvSpPr>
        <p:spPr>
          <a:xfrm>
            <a:off x="1069433" y="5269551"/>
            <a:ext cx="535648"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4</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637014423"/>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526908"/>
            <a:ext cx="10972800" cy="648072"/>
          </a:xfrm>
        </p:spPr>
        <p:txBody>
          <a:bodyPr/>
          <a:lstStyle/>
          <a:p>
            <a:r>
              <a:rPr lang="fr-FR" sz="2800" dirty="0"/>
              <a:t>Un des OBJECTIFS du plan : RENFORCER le poids collectif des structures</a:t>
            </a:r>
          </a:p>
        </p:txBody>
      </p:sp>
      <p:sp>
        <p:nvSpPr>
          <p:cNvPr id="3" name="Espace réservé du contenu 2"/>
          <p:cNvSpPr>
            <a:spLocks noGrp="1"/>
          </p:cNvSpPr>
          <p:nvPr>
            <p:ph sz="quarter" idx="10"/>
          </p:nvPr>
        </p:nvSpPr>
        <p:spPr>
          <a:xfrm>
            <a:off x="450761" y="1423661"/>
            <a:ext cx="11131639" cy="5292825"/>
          </a:xfrm>
        </p:spPr>
        <p:txBody>
          <a:bodyPr>
            <a:normAutofit lnSpcReduction="10000"/>
          </a:bodyPr>
          <a:lstStyle/>
          <a:p>
            <a:r>
              <a:rPr lang="fr-FR" sz="2800" b="1" dirty="0"/>
              <a:t>Valoriser </a:t>
            </a:r>
            <a:r>
              <a:rPr lang="fr-FR" sz="2800" dirty="0"/>
              <a:t>ce que nous faisons déjà dans nos clubs et nos centres nautiques :</a:t>
            </a:r>
          </a:p>
          <a:p>
            <a:endParaRPr lang="fr-FR" sz="800" dirty="0"/>
          </a:p>
          <a:p>
            <a:pPr marL="800100" lvl="1" indent="-342900">
              <a:buFontTx/>
              <a:buChar char="-"/>
            </a:pPr>
            <a:r>
              <a:rPr lang="fr-FR" sz="2800" b="1" dirty="0"/>
              <a:t>communiquer</a:t>
            </a:r>
            <a:r>
              <a:rPr lang="fr-FR" sz="2800" dirty="0"/>
              <a:t> sur nos actions et leur intérêt pour les collectivités,</a:t>
            </a:r>
          </a:p>
          <a:p>
            <a:pPr lvl="1"/>
            <a:endParaRPr lang="fr-FR" sz="800" dirty="0"/>
          </a:p>
          <a:p>
            <a:pPr marL="800100" lvl="1" indent="-342900">
              <a:buFontTx/>
              <a:buChar char="-"/>
            </a:pPr>
            <a:r>
              <a:rPr lang="fr-FR" sz="2800" b="1" dirty="0"/>
              <a:t>rappeler</a:t>
            </a:r>
            <a:r>
              <a:rPr lang="fr-FR" sz="2800" dirty="0"/>
              <a:t> le rôle de contribution à une </a:t>
            </a:r>
            <a:r>
              <a:rPr lang="fr-FR" sz="2800" b="1" dirty="0"/>
              <a:t>mission de service public :</a:t>
            </a:r>
          </a:p>
          <a:p>
            <a:pPr lvl="1"/>
            <a:r>
              <a:rPr lang="fr-FR" sz="2800" dirty="0"/>
              <a:t>	- animation et sécurisation des sites, </a:t>
            </a:r>
          </a:p>
          <a:p>
            <a:pPr lvl="1"/>
            <a:r>
              <a:rPr lang="fr-FR" sz="2800" dirty="0"/>
              <a:t>	- attractivité touristique, </a:t>
            </a:r>
          </a:p>
          <a:p>
            <a:pPr lvl="1"/>
            <a:r>
              <a:rPr lang="fr-FR" sz="2800" dirty="0"/>
              <a:t>	- bien-vivre et santé sur le territoire.</a:t>
            </a:r>
            <a:endParaRPr lang="fr-FR" sz="2800" b="1" dirty="0"/>
          </a:p>
          <a:p>
            <a:pPr lvl="1"/>
            <a:endParaRPr lang="fr-FR" sz="2800" b="1" dirty="0">
              <a:solidFill>
                <a:srgbClr val="FF0000"/>
              </a:solidFill>
            </a:endParaRPr>
          </a:p>
          <a:p>
            <a:pPr algn="ctr"/>
            <a:r>
              <a:rPr lang="fr-FR" sz="2800" b="1" dirty="0">
                <a:solidFill>
                  <a:srgbClr val="FF0000"/>
                </a:solidFill>
              </a:rPr>
              <a:t>« </a:t>
            </a:r>
            <a:r>
              <a:rPr lang="fr-FR" sz="2800" b="1" i="1" dirty="0">
                <a:solidFill>
                  <a:srgbClr val="C00000"/>
                </a:solidFill>
              </a:rPr>
              <a:t>Mutualiser et coopérer</a:t>
            </a:r>
          </a:p>
          <a:p>
            <a:pPr algn="ctr"/>
            <a:r>
              <a:rPr lang="fr-FR" sz="2800" b="1" i="1" dirty="0">
                <a:solidFill>
                  <a:srgbClr val="C00000"/>
                </a:solidFill>
              </a:rPr>
              <a:t>pour être plus forts ensemble !</a:t>
            </a:r>
            <a:r>
              <a:rPr lang="fr-FR" sz="2800" b="1" dirty="0">
                <a:solidFill>
                  <a:srgbClr val="C00000"/>
                </a:solidFill>
              </a:rPr>
              <a:t> </a:t>
            </a:r>
            <a:r>
              <a:rPr lang="fr-FR" sz="2800" b="1" dirty="0">
                <a:solidFill>
                  <a:srgbClr val="FF0000"/>
                </a:solidFill>
              </a:rPr>
              <a:t>» </a:t>
            </a:r>
            <a:endParaRPr lang="fr-FR" sz="2800" dirty="0">
              <a:solidFill>
                <a:srgbClr val="FF0000"/>
              </a:solidFill>
            </a:endParaRPr>
          </a:p>
          <a:p>
            <a:endParaRPr lang="fr-FR" dirty="0"/>
          </a:p>
        </p:txBody>
      </p:sp>
      <p:pic>
        <p:nvPicPr>
          <p:cNvPr id="4" name="Graphique 5" descr="Ampoule">
            <a:extLst>
              <a:ext uri="{FF2B5EF4-FFF2-40B4-BE49-F238E27FC236}">
                <a16:creationId xmlns:a16="http://schemas.microsoft.com/office/drawing/2014/main" id="{3F768314-ECCD-4FAB-A315-D6EF5C9362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0" y="5133015"/>
            <a:ext cx="914400" cy="914400"/>
          </a:xfrm>
          <a:prstGeom prst="rect">
            <a:avLst/>
          </a:prstGeom>
        </p:spPr>
      </p:pic>
      <p:sp>
        <p:nvSpPr>
          <p:cNvPr id="5" name="Rectangle 4"/>
          <p:cNvSpPr/>
          <p:nvPr/>
        </p:nvSpPr>
        <p:spPr>
          <a:xfrm>
            <a:off x="956167" y="4996956"/>
            <a:ext cx="535724"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5</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82386979"/>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développer la pratique Voile ? </a:t>
            </a:r>
          </a:p>
        </p:txBody>
      </p:sp>
      <p:sp>
        <p:nvSpPr>
          <p:cNvPr id="3" name="Espace réservé du contenu 2"/>
          <p:cNvSpPr>
            <a:spLocks noGrp="1"/>
          </p:cNvSpPr>
          <p:nvPr>
            <p:ph sz="quarter" idx="10"/>
          </p:nvPr>
        </p:nvSpPr>
        <p:spPr>
          <a:xfrm>
            <a:off x="772886" y="1268760"/>
            <a:ext cx="9416459" cy="5040560"/>
          </a:xfrm>
        </p:spPr>
        <p:txBody>
          <a:bodyPr>
            <a:normAutofit fontScale="92500" lnSpcReduction="20000"/>
          </a:bodyPr>
          <a:lstStyle/>
          <a:p>
            <a:pPr algn="just"/>
            <a:r>
              <a:rPr lang="fr-FR" sz="2800" dirty="0"/>
              <a:t>La </a:t>
            </a:r>
            <a:r>
              <a:rPr lang="fr-FR" sz="2800" b="1" dirty="0"/>
              <a:t>multiplication</a:t>
            </a:r>
            <a:r>
              <a:rPr lang="fr-FR" sz="2800" dirty="0"/>
              <a:t> des activités nautiques génère une dilution de l’offre de pratiques mais représente une </a:t>
            </a:r>
            <a:r>
              <a:rPr lang="fr-FR" sz="2800" b="1" dirty="0"/>
              <a:t>forme de risque </a:t>
            </a:r>
            <a:r>
              <a:rPr lang="fr-FR" sz="2800" dirty="0"/>
              <a:t>face aux financeurs publics et aux partenaires privés :</a:t>
            </a:r>
          </a:p>
          <a:p>
            <a:pPr algn="just"/>
            <a:r>
              <a:rPr lang="fr-FR" sz="2800" dirty="0"/>
              <a:t>- la</a:t>
            </a:r>
            <a:r>
              <a:rPr lang="fr-FR" sz="2800" b="1" dirty="0"/>
              <a:t> concurrence </a:t>
            </a:r>
            <a:r>
              <a:rPr lang="fr-FR" sz="2800" dirty="0"/>
              <a:t>: structures privées/ clubs associatifs/DSP…,</a:t>
            </a:r>
          </a:p>
          <a:p>
            <a:pPr algn="just"/>
            <a:r>
              <a:rPr lang="fr-FR" sz="2800" dirty="0"/>
              <a:t>- la </a:t>
            </a:r>
            <a:r>
              <a:rPr lang="fr-FR" sz="2800" b="1" dirty="0"/>
              <a:t>mise à disposition du bâti </a:t>
            </a:r>
            <a:r>
              <a:rPr lang="fr-FR" sz="2800" dirty="0"/>
              <a:t>(gratuitement ou loyer, historique et privilégié) pourrait en fonction des cas être remise en cause du fait de la loi littorale,</a:t>
            </a:r>
          </a:p>
          <a:p>
            <a:pPr algn="just"/>
            <a:r>
              <a:rPr lang="fr-FR" sz="2800" dirty="0"/>
              <a:t>- les </a:t>
            </a:r>
            <a:r>
              <a:rPr lang="fr-FR" sz="2800" b="1" dirty="0"/>
              <a:t>aides financières :</a:t>
            </a:r>
            <a:r>
              <a:rPr lang="fr-FR" sz="2800" dirty="0"/>
              <a:t> les subventions publiques de plus en plus difficiles à obtenir et leur partage de plus en plus important sur l’ensemble des activités nautiques (dispersion).</a:t>
            </a:r>
          </a:p>
          <a:p>
            <a:pPr marL="342900" indent="-342900">
              <a:buFontTx/>
              <a:buChar char="-"/>
            </a:pPr>
            <a:endParaRPr lang="fr-FR" dirty="0"/>
          </a:p>
          <a:p>
            <a:pPr algn="ctr"/>
            <a:r>
              <a:rPr lang="fr-FR" sz="2400" dirty="0"/>
              <a:t>« </a:t>
            </a:r>
            <a:r>
              <a:rPr lang="fr-FR" sz="3000" b="1" i="1" dirty="0">
                <a:solidFill>
                  <a:srgbClr val="C00000"/>
                </a:solidFill>
              </a:rPr>
              <a:t>Préserver l’accès à l’eau </a:t>
            </a:r>
          </a:p>
          <a:p>
            <a:pPr algn="ctr"/>
            <a:r>
              <a:rPr lang="fr-FR" sz="3000" b="1" i="1" dirty="0">
                <a:solidFill>
                  <a:srgbClr val="C00000"/>
                </a:solidFill>
              </a:rPr>
              <a:t>au service du plus grand nombre. </a:t>
            </a:r>
            <a:r>
              <a:rPr lang="fr-FR" sz="3000" dirty="0"/>
              <a:t> </a:t>
            </a:r>
            <a:r>
              <a:rPr lang="fr-FR" sz="2400" dirty="0"/>
              <a:t>»</a:t>
            </a:r>
          </a:p>
          <a:p>
            <a:pPr marL="342900" indent="-342900">
              <a:buFontTx/>
              <a:buChar char="-"/>
            </a:pPr>
            <a:endParaRPr lang="fr-FR" dirty="0"/>
          </a:p>
        </p:txBody>
      </p:sp>
      <p:pic>
        <p:nvPicPr>
          <p:cNvPr id="4" name="Graphique 5" descr="Ampoule">
            <a:extLst>
              <a:ext uri="{FF2B5EF4-FFF2-40B4-BE49-F238E27FC236}">
                <a16:creationId xmlns:a16="http://schemas.microsoft.com/office/drawing/2014/main" id="{3F768314-ECCD-4FAB-A315-D6EF5C9362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017105"/>
            <a:ext cx="914400" cy="914400"/>
          </a:xfrm>
          <a:prstGeom prst="rect">
            <a:avLst/>
          </a:prstGeom>
        </p:spPr>
      </p:pic>
      <p:sp>
        <p:nvSpPr>
          <p:cNvPr id="5" name="Rectangle 4"/>
          <p:cNvSpPr/>
          <p:nvPr/>
        </p:nvSpPr>
        <p:spPr>
          <a:xfrm>
            <a:off x="772886" y="4844023"/>
            <a:ext cx="535724"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6</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707022014"/>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CONTOURS DU NOUVEAU TERRITOIRE</a:t>
            </a:r>
          </a:p>
        </p:txBody>
      </p:sp>
      <p:sp>
        <p:nvSpPr>
          <p:cNvPr id="3" name="Espace réservé du contenu 2"/>
          <p:cNvSpPr>
            <a:spLocks noGrp="1"/>
          </p:cNvSpPr>
          <p:nvPr>
            <p:ph sz="quarter" idx="10"/>
          </p:nvPr>
        </p:nvSpPr>
        <p:spPr>
          <a:xfrm>
            <a:off x="522514" y="1371599"/>
            <a:ext cx="11059885" cy="5116287"/>
          </a:xfrm>
        </p:spPr>
        <p:txBody>
          <a:bodyPr>
            <a:normAutofit/>
          </a:bodyPr>
          <a:lstStyle/>
          <a:p>
            <a:r>
              <a:rPr lang="fr-FR" sz="2800" dirty="0"/>
              <a:t>De nouveaux </a:t>
            </a:r>
            <a:r>
              <a:rPr lang="fr-FR" sz="2800" b="1" dirty="0"/>
              <a:t>enjeux majeurs </a:t>
            </a:r>
            <a:r>
              <a:rPr lang="fr-FR" sz="2800" dirty="0"/>
              <a:t>liés aux évolutions démographiques et sociologiques attendues :</a:t>
            </a:r>
          </a:p>
          <a:p>
            <a:pPr marL="800100" lvl="1" indent="-342900">
              <a:buFont typeface="Arial" panose="020B0604020202020204" pitchFamily="34" charset="0"/>
              <a:buChar char="•"/>
            </a:pPr>
            <a:r>
              <a:rPr lang="fr-FR" sz="2800" dirty="0"/>
              <a:t>arrivée de </a:t>
            </a:r>
            <a:r>
              <a:rPr lang="fr-FR" sz="2800" b="1" dirty="0"/>
              <a:t>nouvelles populations 50 000 personnes/an,</a:t>
            </a:r>
          </a:p>
          <a:p>
            <a:pPr marL="800100" lvl="1" indent="-342900">
              <a:buFont typeface="Arial" panose="020B0604020202020204" pitchFamily="34" charset="0"/>
              <a:buChar char="•"/>
            </a:pPr>
            <a:r>
              <a:rPr lang="fr-FR" sz="2800" dirty="0"/>
              <a:t>une stratégie à bâtir pour prendre en compte ces perspectives,</a:t>
            </a:r>
          </a:p>
          <a:p>
            <a:pPr marL="800100" lvl="1" indent="-342900">
              <a:buFont typeface="Arial" panose="020B0604020202020204" pitchFamily="34" charset="0"/>
              <a:buChar char="•"/>
            </a:pPr>
            <a:r>
              <a:rPr lang="fr-FR" sz="2800" dirty="0"/>
              <a:t>une population de plus en </a:t>
            </a:r>
            <a:r>
              <a:rPr lang="fr-FR" sz="2800" b="1" dirty="0"/>
              <a:t>plus dense </a:t>
            </a:r>
            <a:r>
              <a:rPr lang="fr-FR" sz="2800" dirty="0"/>
              <a:t>et </a:t>
            </a:r>
            <a:r>
              <a:rPr lang="fr-FR" sz="2800" b="1" dirty="0"/>
              <a:t>vieillissante.</a:t>
            </a:r>
          </a:p>
          <a:p>
            <a:pPr lvl="1"/>
            <a:endParaRPr lang="fr-FR" sz="800" b="1" dirty="0"/>
          </a:p>
          <a:p>
            <a:pPr lvl="1"/>
            <a:r>
              <a:rPr lang="fr-FR" sz="2800" b="1" dirty="0"/>
              <a:t>L</a:t>
            </a:r>
            <a:r>
              <a:rPr lang="fr-FR" sz="2800" dirty="0"/>
              <a:t>e littoral, fer de lance du développement de la grande région.</a:t>
            </a:r>
          </a:p>
          <a:p>
            <a:pPr lvl="1"/>
            <a:endParaRPr lang="fr-FR" sz="800" dirty="0"/>
          </a:p>
          <a:p>
            <a:pPr lvl="1" algn="ctr"/>
            <a:r>
              <a:rPr lang="fr-FR" sz="2800" b="1" dirty="0"/>
              <a:t> « </a:t>
            </a:r>
            <a:r>
              <a:rPr lang="fr-FR" sz="2800" b="1" i="1" dirty="0">
                <a:solidFill>
                  <a:srgbClr val="C00000"/>
                </a:solidFill>
              </a:rPr>
              <a:t>Ancrer dans les esprits la culture de la mer, </a:t>
            </a:r>
          </a:p>
          <a:p>
            <a:pPr lvl="1" algn="ctr"/>
            <a:r>
              <a:rPr lang="fr-FR" sz="2800" b="1" i="1" dirty="0">
                <a:solidFill>
                  <a:srgbClr val="C00000"/>
                </a:solidFill>
              </a:rPr>
              <a:t>de ses activités de loisir et de la préservation de son environnement.</a:t>
            </a:r>
            <a:r>
              <a:rPr lang="fr-FR" sz="2800" b="1" dirty="0"/>
              <a:t> »</a:t>
            </a:r>
          </a:p>
          <a:p>
            <a:pPr marL="342900" indent="-342900">
              <a:buFont typeface="Arial" panose="020B0604020202020204" pitchFamily="34" charset="0"/>
              <a:buChar char="•"/>
            </a:pPr>
            <a:endParaRPr lang="fr-FR" sz="2800" b="1" dirty="0"/>
          </a:p>
        </p:txBody>
      </p:sp>
      <p:pic>
        <p:nvPicPr>
          <p:cNvPr id="4" name="Graphique 5" descr="Ampoule">
            <a:extLst>
              <a:ext uri="{FF2B5EF4-FFF2-40B4-BE49-F238E27FC236}">
                <a16:creationId xmlns:a16="http://schemas.microsoft.com/office/drawing/2014/main" id="{3F768314-ECCD-4FAB-A315-D6EF5C9362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055742"/>
            <a:ext cx="914400" cy="914400"/>
          </a:xfrm>
          <a:prstGeom prst="rect">
            <a:avLst/>
          </a:prstGeom>
        </p:spPr>
      </p:pic>
      <p:sp>
        <p:nvSpPr>
          <p:cNvPr id="5" name="Rectangle 4"/>
          <p:cNvSpPr/>
          <p:nvPr/>
        </p:nvSpPr>
        <p:spPr>
          <a:xfrm>
            <a:off x="762984" y="4844019"/>
            <a:ext cx="535724"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7</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6382859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8457" y="548680"/>
            <a:ext cx="11136086" cy="648072"/>
          </a:xfrm>
        </p:spPr>
        <p:txBody>
          <a:bodyPr>
            <a:normAutofit/>
          </a:bodyPr>
          <a:lstStyle/>
          <a:p>
            <a:r>
              <a:rPr lang="fr-FR" dirty="0"/>
              <a:t>L’INDUSTRIE NAUTIQUE : l’IMPACT du développement du SPORT </a:t>
            </a:r>
          </a:p>
        </p:txBody>
      </p:sp>
      <p:sp>
        <p:nvSpPr>
          <p:cNvPr id="3" name="Espace réservé du contenu 2"/>
          <p:cNvSpPr>
            <a:spLocks noGrp="1"/>
          </p:cNvSpPr>
          <p:nvPr>
            <p:ph sz="quarter" idx="10"/>
          </p:nvPr>
        </p:nvSpPr>
        <p:spPr>
          <a:xfrm>
            <a:off x="624418" y="1700807"/>
            <a:ext cx="11230125" cy="4591135"/>
          </a:xfrm>
        </p:spPr>
        <p:txBody>
          <a:bodyPr>
            <a:noAutofit/>
          </a:bodyPr>
          <a:lstStyle/>
          <a:p>
            <a:pPr marL="0" lvl="1"/>
            <a:endParaRPr lang="fr-FR" sz="3200" b="1" dirty="0"/>
          </a:p>
          <a:p>
            <a:pPr marL="800100" lvl="1" indent="-342900">
              <a:buFont typeface="Arial" panose="020B0604020202020204" pitchFamily="34" charset="0"/>
              <a:buChar char="•"/>
            </a:pPr>
            <a:r>
              <a:rPr lang="fr-FR" sz="3200" b="1" dirty="0"/>
              <a:t>Les centres nautiques voile :</a:t>
            </a:r>
            <a:r>
              <a:rPr lang="fr-FR" sz="3200" dirty="0"/>
              <a:t> un </a:t>
            </a:r>
            <a:r>
              <a:rPr lang="fr-FR" sz="3200" b="1" dirty="0"/>
              <a:t>vecteur incontournable </a:t>
            </a:r>
            <a:r>
              <a:rPr lang="fr-FR" sz="3200" dirty="0"/>
              <a:t>pour l’industrie nautique.</a:t>
            </a:r>
          </a:p>
          <a:p>
            <a:pPr marL="800100" lvl="1" indent="-342900">
              <a:buFont typeface="Arial" panose="020B0604020202020204" pitchFamily="34" charset="0"/>
              <a:buChar char="•"/>
            </a:pPr>
            <a:r>
              <a:rPr lang="fr-FR" sz="3200" dirty="0"/>
              <a:t>Les structures voile et nautisme </a:t>
            </a:r>
            <a:r>
              <a:rPr lang="fr-FR" sz="3200" b="1" dirty="0"/>
              <a:t>sensibilisent, initient et forment</a:t>
            </a:r>
            <a:r>
              <a:rPr lang="fr-FR" sz="3200" dirty="0"/>
              <a:t> à la pratique du nautisme sous toutes ces formes :</a:t>
            </a:r>
          </a:p>
          <a:p>
            <a:pPr lvl="2"/>
            <a:r>
              <a:rPr lang="fr-FR" sz="3200" dirty="0"/>
              <a:t>Kitesurf, Paddle, Windsurf, catamaran, dériveur… et bien sûr habitable.</a:t>
            </a:r>
          </a:p>
          <a:p>
            <a:pPr lvl="1" algn="ctr"/>
            <a:r>
              <a:rPr lang="fr-FR" sz="2800" b="1" dirty="0"/>
              <a:t> « </a:t>
            </a:r>
            <a:r>
              <a:rPr lang="fr-FR" sz="2800" b="1" i="1" dirty="0">
                <a:solidFill>
                  <a:srgbClr val="C00000"/>
                </a:solidFill>
              </a:rPr>
              <a:t>Former à un usage maitrisé, sécurisé et respectueux</a:t>
            </a:r>
          </a:p>
          <a:p>
            <a:pPr lvl="1" algn="ctr"/>
            <a:r>
              <a:rPr lang="fr-FR" sz="2800" b="1" i="1" dirty="0">
                <a:solidFill>
                  <a:srgbClr val="C00000"/>
                </a:solidFill>
              </a:rPr>
              <a:t>de la mer et des plans d’eau.</a:t>
            </a:r>
            <a:r>
              <a:rPr lang="fr-FR" sz="2800" b="1" dirty="0"/>
              <a:t> »</a:t>
            </a:r>
          </a:p>
          <a:p>
            <a:pPr lvl="2"/>
            <a:endParaRPr lang="fr-FR" sz="3200" dirty="0"/>
          </a:p>
        </p:txBody>
      </p:sp>
      <p:pic>
        <p:nvPicPr>
          <p:cNvPr id="4" name="Graphique 5" descr="Ampoule">
            <a:extLst>
              <a:ext uri="{FF2B5EF4-FFF2-40B4-BE49-F238E27FC236}">
                <a16:creationId xmlns:a16="http://schemas.microsoft.com/office/drawing/2014/main" id="{3F768314-ECCD-4FAB-A315-D6EF5C9362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218" y="5351377"/>
            <a:ext cx="914400" cy="914400"/>
          </a:xfrm>
          <a:prstGeom prst="rect">
            <a:avLst/>
          </a:prstGeom>
        </p:spPr>
      </p:pic>
      <p:sp>
        <p:nvSpPr>
          <p:cNvPr id="5" name="Rectangle 4"/>
          <p:cNvSpPr/>
          <p:nvPr/>
        </p:nvSpPr>
        <p:spPr>
          <a:xfrm>
            <a:off x="1003094" y="5153116"/>
            <a:ext cx="535724"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8</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6493596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2783" y="599212"/>
            <a:ext cx="10972800" cy="648072"/>
          </a:xfrm>
        </p:spPr>
        <p:txBody>
          <a:bodyPr/>
          <a:lstStyle/>
          <a:p>
            <a:r>
              <a:rPr lang="fr-FR" dirty="0">
                <a:solidFill>
                  <a:srgbClr val="C00000"/>
                </a:solidFill>
              </a:rPr>
              <a:t>RESUME</a:t>
            </a:r>
            <a:r>
              <a:rPr lang="fr-FR" dirty="0"/>
              <a:t>  DES 8 GRANDS AXES STRATEGIQUES </a:t>
            </a:r>
          </a:p>
        </p:txBody>
      </p:sp>
      <p:sp>
        <p:nvSpPr>
          <p:cNvPr id="3" name="Espace réservé du contenu 2"/>
          <p:cNvSpPr>
            <a:spLocks noGrp="1"/>
          </p:cNvSpPr>
          <p:nvPr>
            <p:ph sz="quarter" idx="10"/>
          </p:nvPr>
        </p:nvSpPr>
        <p:spPr>
          <a:xfrm>
            <a:off x="128789" y="1196752"/>
            <a:ext cx="12063211" cy="5661248"/>
          </a:xfrm>
        </p:spPr>
        <p:txBody>
          <a:bodyPr>
            <a:normAutofit/>
          </a:bodyPr>
          <a:lstStyle/>
          <a:p>
            <a:pPr marL="342900" indent="-342900">
              <a:buFontTx/>
              <a:buChar char="-"/>
            </a:pPr>
            <a:r>
              <a:rPr lang="fr-FR" sz="2400" b="1" i="1" dirty="0">
                <a:solidFill>
                  <a:schemeClr val="tx1"/>
                </a:solidFill>
              </a:rPr>
              <a:t>Tenir compte de l’augmentation des prérogatives des régions et des intercommunalités.</a:t>
            </a:r>
          </a:p>
          <a:p>
            <a:pPr marL="342900" indent="-342900" eaLnBrk="0" hangingPunct="0">
              <a:lnSpc>
                <a:spcPct val="40000"/>
              </a:lnSpc>
              <a:spcBef>
                <a:spcPct val="50000"/>
              </a:spcBef>
              <a:buSzTx/>
              <a:buFontTx/>
              <a:buChar char="-"/>
            </a:pPr>
            <a:r>
              <a:rPr lang="fr-FR" sz="2400" b="1" i="1" dirty="0">
                <a:solidFill>
                  <a:schemeClr val="tx1"/>
                </a:solidFill>
              </a:rPr>
              <a:t>Faire du sport de la voile le fil rouge d’un projet sociétal et des DSP autant d’opportunités</a:t>
            </a:r>
          </a:p>
          <a:p>
            <a:pPr eaLnBrk="0" hangingPunct="0">
              <a:lnSpc>
                <a:spcPct val="40000"/>
              </a:lnSpc>
              <a:spcBef>
                <a:spcPct val="50000"/>
              </a:spcBef>
              <a:buSzTx/>
            </a:pPr>
            <a:r>
              <a:rPr lang="fr-FR" sz="2400" b="1" i="1" dirty="0">
                <a:solidFill>
                  <a:schemeClr val="tx1"/>
                </a:solidFill>
              </a:rPr>
              <a:t>     de développement.</a:t>
            </a:r>
          </a:p>
          <a:p>
            <a:pPr marL="342900" indent="-342900" eaLnBrk="0" hangingPunct="0">
              <a:lnSpc>
                <a:spcPct val="40000"/>
              </a:lnSpc>
              <a:spcBef>
                <a:spcPct val="50000"/>
              </a:spcBef>
              <a:buSzTx/>
              <a:buFontTx/>
              <a:buChar char="-"/>
            </a:pPr>
            <a:r>
              <a:rPr lang="fr-FR" sz="2400" b="1" i="1" dirty="0">
                <a:solidFill>
                  <a:schemeClr val="tx1"/>
                </a:solidFill>
              </a:rPr>
              <a:t>Construire et accompagner un plan de développement pluriannuel.</a:t>
            </a:r>
          </a:p>
          <a:p>
            <a:pPr marL="342900" indent="-342900" eaLnBrk="0" hangingPunct="0">
              <a:lnSpc>
                <a:spcPct val="40000"/>
              </a:lnSpc>
              <a:spcBef>
                <a:spcPct val="50000"/>
              </a:spcBef>
              <a:buSzTx/>
              <a:buFontTx/>
              <a:buChar char="-"/>
            </a:pPr>
            <a:r>
              <a:rPr lang="fr-FR" sz="2400" b="1" i="1" kern="1200" dirty="0">
                <a:solidFill>
                  <a:schemeClr val="tx1"/>
                </a:solidFill>
                <a:effectLst/>
              </a:rPr>
              <a:t>Mesurer le poids de notre secteur d’activité</a:t>
            </a:r>
            <a:r>
              <a:rPr lang="fr-FR" sz="2400" b="1" i="0" kern="1200" baseline="0" dirty="0">
                <a:solidFill>
                  <a:schemeClr val="tx1"/>
                </a:solidFill>
                <a:effectLst/>
              </a:rPr>
              <a:t> </a:t>
            </a:r>
            <a:r>
              <a:rPr lang="fr-FR" sz="2400" b="1" i="1" kern="1200" dirty="0">
                <a:solidFill>
                  <a:schemeClr val="tx1"/>
                </a:solidFill>
                <a:effectLst/>
              </a:rPr>
              <a:t>pour peser dans la politique territoriale.</a:t>
            </a:r>
          </a:p>
          <a:p>
            <a:pPr marL="342900" indent="-342900" eaLnBrk="0" hangingPunct="0">
              <a:lnSpc>
                <a:spcPct val="40000"/>
              </a:lnSpc>
              <a:spcBef>
                <a:spcPct val="50000"/>
              </a:spcBef>
              <a:buSzTx/>
              <a:buFontTx/>
              <a:buChar char="-"/>
            </a:pPr>
            <a:r>
              <a:rPr lang="fr-FR" sz="2400" b="1" i="1" kern="1200" dirty="0">
                <a:solidFill>
                  <a:schemeClr val="tx1"/>
                </a:solidFill>
                <a:effectLst/>
              </a:rPr>
              <a:t>Mutualiser et coopérer</a:t>
            </a:r>
            <a:r>
              <a:rPr lang="fr-FR" sz="2400" b="1" i="0" kern="1200" baseline="0" dirty="0">
                <a:solidFill>
                  <a:schemeClr val="tx1"/>
                </a:solidFill>
                <a:effectLst/>
              </a:rPr>
              <a:t> </a:t>
            </a:r>
            <a:r>
              <a:rPr lang="fr-FR" sz="2400" b="1" i="1" kern="1200" dirty="0">
                <a:solidFill>
                  <a:schemeClr val="tx1"/>
                </a:solidFill>
                <a:effectLst/>
              </a:rPr>
              <a:t>pour être plus forts ensemble.</a:t>
            </a:r>
          </a:p>
          <a:p>
            <a:pPr marL="342900" indent="-342900" eaLnBrk="0" hangingPunct="0">
              <a:lnSpc>
                <a:spcPct val="40000"/>
              </a:lnSpc>
              <a:spcBef>
                <a:spcPct val="50000"/>
              </a:spcBef>
              <a:buSzTx/>
              <a:buFontTx/>
              <a:buChar char="-"/>
            </a:pPr>
            <a:r>
              <a:rPr lang="fr-FR" sz="2400" b="1" i="1" kern="1200" dirty="0">
                <a:solidFill>
                  <a:schemeClr val="tx1"/>
                </a:solidFill>
                <a:effectLst/>
              </a:rPr>
              <a:t>Préserver l’accès à l’eau au service du plus grand nombre. </a:t>
            </a:r>
          </a:p>
          <a:p>
            <a:pPr marL="342900" indent="-342900" eaLnBrk="0" hangingPunct="0">
              <a:lnSpc>
                <a:spcPct val="40000"/>
              </a:lnSpc>
              <a:spcBef>
                <a:spcPct val="50000"/>
              </a:spcBef>
              <a:buSzTx/>
              <a:buFontTx/>
              <a:buChar char="-"/>
            </a:pPr>
            <a:r>
              <a:rPr lang="fr-FR" sz="2400" b="1" i="1" kern="1200" dirty="0">
                <a:solidFill>
                  <a:schemeClr val="tx1"/>
                </a:solidFill>
                <a:effectLst/>
              </a:rPr>
              <a:t>Ancrer dans les esprits la culture de la mer, de ses activités de loisir et de la préservation </a:t>
            </a:r>
          </a:p>
          <a:p>
            <a:pPr eaLnBrk="0" hangingPunct="0">
              <a:lnSpc>
                <a:spcPct val="40000"/>
              </a:lnSpc>
              <a:spcBef>
                <a:spcPct val="50000"/>
              </a:spcBef>
              <a:buSzTx/>
            </a:pPr>
            <a:r>
              <a:rPr lang="fr-FR" sz="2400" b="1" i="1" dirty="0">
                <a:solidFill>
                  <a:schemeClr val="tx1"/>
                </a:solidFill>
              </a:rPr>
              <a:t>      </a:t>
            </a:r>
            <a:r>
              <a:rPr lang="fr-FR" sz="2400" b="1" i="1" kern="1200" dirty="0">
                <a:solidFill>
                  <a:schemeClr val="tx1"/>
                </a:solidFill>
                <a:effectLst/>
              </a:rPr>
              <a:t>de son environnement.</a:t>
            </a:r>
          </a:p>
          <a:p>
            <a:pPr marL="342900" indent="-342900" eaLnBrk="0" hangingPunct="0">
              <a:lnSpc>
                <a:spcPct val="40000"/>
              </a:lnSpc>
              <a:spcBef>
                <a:spcPct val="50000"/>
              </a:spcBef>
              <a:buSzTx/>
              <a:buFontTx/>
              <a:buChar char="-"/>
            </a:pPr>
            <a:r>
              <a:rPr lang="fr-FR" sz="2400" b="1" i="1" kern="1200" dirty="0">
                <a:solidFill>
                  <a:schemeClr val="tx1"/>
                </a:solidFill>
                <a:effectLst/>
              </a:rPr>
              <a:t>Former à un usage maitrisé, sécurisé et respectueux</a:t>
            </a:r>
            <a:r>
              <a:rPr lang="fr-FR" sz="2400" b="1" i="0" kern="1200" baseline="0" dirty="0">
                <a:solidFill>
                  <a:schemeClr val="tx1"/>
                </a:solidFill>
                <a:effectLst/>
              </a:rPr>
              <a:t> </a:t>
            </a:r>
            <a:r>
              <a:rPr lang="fr-FR" sz="2400" b="1" i="1" kern="1200" dirty="0">
                <a:solidFill>
                  <a:schemeClr val="tx1"/>
                </a:solidFill>
                <a:effectLst/>
              </a:rPr>
              <a:t>de la mer et des plans d’eau.</a:t>
            </a:r>
          </a:p>
          <a:p>
            <a:pPr marL="342900" indent="-342900" eaLnBrk="0" hangingPunct="0">
              <a:lnSpc>
                <a:spcPct val="40000"/>
              </a:lnSpc>
              <a:spcBef>
                <a:spcPct val="50000"/>
              </a:spcBef>
              <a:buSzTx/>
              <a:buFontTx/>
              <a:buChar char="-"/>
            </a:pPr>
            <a:endParaRPr lang="fr-FR" sz="2200" b="1" i="1" kern="1200" dirty="0">
              <a:solidFill>
                <a:schemeClr val="tx2"/>
              </a:solidFill>
              <a:effectLst/>
              <a:latin typeface="+mn-lt"/>
              <a:ea typeface="+mn-ea"/>
              <a:cs typeface="+mn-cs"/>
            </a:endParaRPr>
          </a:p>
          <a:p>
            <a:pPr marL="342900" indent="-342900" eaLnBrk="0" hangingPunct="0">
              <a:lnSpc>
                <a:spcPct val="40000"/>
              </a:lnSpc>
              <a:spcBef>
                <a:spcPct val="50000"/>
              </a:spcBef>
              <a:buSzTx/>
              <a:buFontTx/>
              <a:buChar char="-"/>
            </a:pPr>
            <a:endParaRPr lang="fr-FR" sz="1800" dirty="0">
              <a:effectLst/>
            </a:endParaRPr>
          </a:p>
          <a:p>
            <a:pPr marL="342900" indent="-342900" eaLnBrk="0" hangingPunct="0">
              <a:lnSpc>
                <a:spcPct val="40000"/>
              </a:lnSpc>
              <a:spcBef>
                <a:spcPct val="50000"/>
              </a:spcBef>
              <a:buSzTx/>
              <a:buFontTx/>
              <a:buChar char="-"/>
            </a:pPr>
            <a:endParaRPr lang="fr-FR" sz="2000" b="1" i="1" dirty="0">
              <a:solidFill>
                <a:srgbClr val="C00000"/>
              </a:solidFill>
            </a:endParaRPr>
          </a:p>
          <a:p>
            <a:pPr marL="342900" indent="-342900">
              <a:buFontTx/>
              <a:buChar char="-"/>
            </a:pPr>
            <a:endParaRPr lang="fr-FR" sz="2000" b="1" i="1" dirty="0">
              <a:solidFill>
                <a:srgbClr val="C00000"/>
              </a:solidFill>
            </a:endParaRPr>
          </a:p>
          <a:p>
            <a:pPr marL="342900" indent="-342900">
              <a:buFontTx/>
              <a:buChar char="-"/>
            </a:pPr>
            <a:endParaRPr lang="fr-FR" sz="2400" dirty="0"/>
          </a:p>
          <a:p>
            <a:pPr marL="342900" indent="-342900">
              <a:buFontTx/>
              <a:buChar char="-"/>
            </a:pPr>
            <a:endParaRPr lang="fr-FR" sz="2400" dirty="0"/>
          </a:p>
          <a:p>
            <a:pPr marL="342900" indent="-342900">
              <a:buFontTx/>
              <a:buChar char="-"/>
            </a:pPr>
            <a:endParaRPr lang="fr-FR" sz="2400" dirty="0"/>
          </a:p>
          <a:p>
            <a:pPr marL="342900" indent="-342900">
              <a:buFontTx/>
              <a:buChar char="-"/>
            </a:pPr>
            <a:endParaRPr lang="fr-FR" dirty="0"/>
          </a:p>
          <a:p>
            <a:pPr marL="342900" indent="-342900">
              <a:buFontTx/>
              <a:buChar char="-"/>
            </a:pPr>
            <a:endParaRPr lang="fr-FR" dirty="0"/>
          </a:p>
          <a:p>
            <a:pPr marL="342900" indent="-342900">
              <a:buFontTx/>
              <a:buChar char="-"/>
            </a:pPr>
            <a:endParaRPr lang="fr-FR" dirty="0"/>
          </a:p>
        </p:txBody>
      </p:sp>
    </p:spTree>
    <p:extLst>
      <p:ext uri="{BB962C8B-B14F-4D97-AF65-F5344CB8AC3E}">
        <p14:creationId xmlns:p14="http://schemas.microsoft.com/office/powerpoint/2010/main" val="4355108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724" y="1700808"/>
            <a:ext cx="7205652" cy="1440160"/>
          </a:xfrm>
        </p:spPr>
        <p:txBody>
          <a:bodyPr>
            <a:normAutofit fontScale="90000"/>
          </a:bodyPr>
          <a:lstStyle/>
          <a:p>
            <a:br>
              <a:rPr lang="fr-FR" sz="3600" i="1" dirty="0">
                <a:solidFill>
                  <a:srgbClr val="FF0000"/>
                </a:solidFill>
              </a:rPr>
            </a:br>
            <a:br>
              <a:rPr lang="fr-FR" sz="3600" i="1" dirty="0">
                <a:solidFill>
                  <a:srgbClr val="FF0000"/>
                </a:solidFill>
              </a:rPr>
            </a:br>
            <a:br>
              <a:rPr lang="fr-FR" sz="3600" i="1" dirty="0">
                <a:solidFill>
                  <a:srgbClr val="FF0000"/>
                </a:solidFill>
              </a:rPr>
            </a:br>
            <a:r>
              <a:rPr lang="fr-FR" sz="2200" i="1" dirty="0">
                <a:solidFill>
                  <a:srgbClr val="FF0000"/>
                </a:solidFill>
              </a:rPr>
              <a:t>LA METHODE</a:t>
            </a:r>
            <a:br>
              <a:rPr lang="fr-FR" sz="2000" i="1" dirty="0">
                <a:solidFill>
                  <a:srgbClr val="FF0000"/>
                </a:solidFill>
              </a:rPr>
            </a:br>
            <a:br>
              <a:rPr lang="fr-FR" sz="2000" i="1" dirty="0">
                <a:solidFill>
                  <a:srgbClr val="FF0000"/>
                </a:solidFill>
              </a:rPr>
            </a:br>
            <a:r>
              <a:rPr lang="fr-FR" sz="2200" i="1" dirty="0">
                <a:solidFill>
                  <a:srgbClr val="FF0000"/>
                </a:solidFill>
              </a:rPr>
              <a:t>LE CONTEXTE</a:t>
            </a:r>
            <a:br>
              <a:rPr lang="fr-FR" sz="3600" i="1" dirty="0">
                <a:solidFill>
                  <a:srgbClr val="FF0000"/>
                </a:solidFill>
              </a:rPr>
            </a:br>
            <a:br>
              <a:rPr lang="fr-FR" sz="3600" i="1" dirty="0">
                <a:solidFill>
                  <a:srgbClr val="FF0000"/>
                </a:solidFill>
              </a:rPr>
            </a:br>
            <a:r>
              <a:rPr lang="fr-FR" sz="3600" i="1" dirty="0">
                <a:solidFill>
                  <a:srgbClr val="FF0000"/>
                </a:solidFill>
              </a:rPr>
              <a:t>LES PROPOSITIONS : 20 PRECONISATIONS</a:t>
            </a:r>
            <a:br>
              <a:rPr lang="fr-FR" sz="3600" i="1" dirty="0">
                <a:solidFill>
                  <a:srgbClr val="FF0000"/>
                </a:solidFill>
              </a:rPr>
            </a:br>
            <a:r>
              <a:rPr lang="fr-FR" sz="3600" i="1" dirty="0">
                <a:solidFill>
                  <a:srgbClr val="FF0000"/>
                </a:solidFill>
              </a:rPr>
              <a:t>ET ACTIONS CONCERTEES </a:t>
            </a:r>
            <a:br>
              <a:rPr lang="fr-FR" sz="3600" i="1" dirty="0">
                <a:solidFill>
                  <a:srgbClr val="FF0000"/>
                </a:solidFill>
              </a:rPr>
            </a:br>
            <a:br>
              <a:rPr lang="fr-FR" sz="3600" i="1" dirty="0">
                <a:solidFill>
                  <a:srgbClr val="FF0000"/>
                </a:solidFill>
              </a:rPr>
            </a:br>
            <a:endParaRPr lang="fr-FR" dirty="0"/>
          </a:p>
        </p:txBody>
      </p:sp>
      <p:sp>
        <p:nvSpPr>
          <p:cNvPr id="3" name="Heptagone 2"/>
          <p:cNvSpPr/>
          <p:nvPr/>
        </p:nvSpPr>
        <p:spPr>
          <a:xfrm>
            <a:off x="11053786" y="2420888"/>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1053786" y="2411958"/>
            <a:ext cx="88678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20</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6661886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VOILE : vecteur d’animation et de sécurisation des PORTS </a:t>
            </a:r>
          </a:p>
        </p:txBody>
      </p:sp>
      <p:sp>
        <p:nvSpPr>
          <p:cNvPr id="3" name="Espace réservé du contenu 2"/>
          <p:cNvSpPr>
            <a:spLocks noGrp="1"/>
          </p:cNvSpPr>
          <p:nvPr>
            <p:ph sz="quarter" idx="10"/>
          </p:nvPr>
        </p:nvSpPr>
        <p:spPr>
          <a:xfrm>
            <a:off x="609600" y="1581065"/>
            <a:ext cx="10944191" cy="4732650"/>
          </a:xfrm>
        </p:spPr>
        <p:txBody>
          <a:bodyPr>
            <a:normAutofit fontScale="92500" lnSpcReduction="10000"/>
          </a:bodyPr>
          <a:lstStyle/>
          <a:p>
            <a:pPr algn="just"/>
            <a:r>
              <a:rPr lang="fr-FR" sz="3200" b="1" dirty="0"/>
              <a:t>Les clubs de la FFVoile gages de sécurité des pratiques Habitables :</a:t>
            </a:r>
          </a:p>
          <a:p>
            <a:pPr marL="342900" indent="-342900" algn="just">
              <a:buFont typeface="Arial" panose="020B0604020202020204" pitchFamily="34" charset="0"/>
              <a:buChar char="•"/>
            </a:pPr>
            <a:r>
              <a:rPr lang="fr-FR" sz="3200" dirty="0"/>
              <a:t>le </a:t>
            </a:r>
            <a:r>
              <a:rPr lang="fr-FR" sz="3200" b="1" dirty="0"/>
              <a:t>Coach plaisance</a:t>
            </a:r>
            <a:r>
              <a:rPr lang="fr-FR" sz="3200" dirty="0"/>
              <a:t>, véritable accompagnement personnalisé de l’usager,</a:t>
            </a:r>
          </a:p>
          <a:p>
            <a:pPr marL="342900" indent="-342900" algn="just">
              <a:buFont typeface="Arial" panose="020B0604020202020204" pitchFamily="34" charset="0"/>
              <a:buChar char="•"/>
            </a:pPr>
            <a:r>
              <a:rPr lang="fr-FR" sz="3200" dirty="0"/>
              <a:t>le </a:t>
            </a:r>
            <a:r>
              <a:rPr lang="fr-FR" sz="3200" b="1" dirty="0"/>
              <a:t>centre nautique de voile </a:t>
            </a:r>
            <a:r>
              <a:rPr lang="fr-FR" sz="3200" dirty="0"/>
              <a:t>: animateur des ports par le biais de ses manifestations, animent encadrent les pratiquants en Habitable, </a:t>
            </a:r>
          </a:p>
          <a:p>
            <a:pPr marL="342900" indent="-342900" algn="just">
              <a:buFont typeface="Arial" panose="020B0604020202020204" pitchFamily="34" charset="0"/>
              <a:buChar char="•"/>
            </a:pPr>
            <a:r>
              <a:rPr lang="fr-FR" sz="3200" dirty="0"/>
              <a:t>les </a:t>
            </a:r>
            <a:r>
              <a:rPr lang="fr-FR" sz="3200" b="1" dirty="0"/>
              <a:t>sorties en mer</a:t>
            </a:r>
            <a:r>
              <a:rPr lang="fr-FR" sz="3200" dirty="0"/>
              <a:t>, moment de convivialité et de partage. </a:t>
            </a:r>
          </a:p>
          <a:p>
            <a:pPr algn="just"/>
            <a:r>
              <a:rPr lang="fr-FR" sz="3200" dirty="0"/>
              <a:t>Les ports « vivent » au rythme des manifestations nautiques régulièrement organisées, ils en font la </a:t>
            </a:r>
            <a:r>
              <a:rPr lang="fr-FR" sz="3200" b="1" dirty="0"/>
              <a:t>promotion</a:t>
            </a:r>
            <a:r>
              <a:rPr lang="fr-FR" sz="3200" dirty="0"/>
              <a:t> sur leurs sites Web….</a:t>
            </a:r>
            <a:r>
              <a:rPr lang="fr-FR" sz="2800" b="1" dirty="0"/>
              <a:t> </a:t>
            </a:r>
          </a:p>
          <a:p>
            <a:pPr lvl="1" algn="ctr"/>
            <a:r>
              <a:rPr lang="fr-FR" sz="2800" b="1" dirty="0"/>
              <a:t>« </a:t>
            </a:r>
            <a:r>
              <a:rPr lang="fr-FR" sz="2800" b="1" i="1" dirty="0">
                <a:solidFill>
                  <a:srgbClr val="C00000"/>
                </a:solidFill>
              </a:rPr>
              <a:t>Renforçons le rôle d’animateur de PORTS des clubs de voile habitable.</a:t>
            </a:r>
            <a:r>
              <a:rPr lang="fr-FR" sz="2800" b="1" dirty="0"/>
              <a:t> »</a:t>
            </a:r>
          </a:p>
          <a:p>
            <a:endParaRPr lang="fr-FR" dirty="0"/>
          </a:p>
          <a:p>
            <a:endParaRPr lang="fr-FR" dirty="0"/>
          </a:p>
        </p:txBody>
      </p:sp>
      <p:sp>
        <p:nvSpPr>
          <p:cNvPr id="6" name="Heptagone 5"/>
          <p:cNvSpPr/>
          <p:nvPr/>
        </p:nvSpPr>
        <p:spPr>
          <a:xfrm>
            <a:off x="222653" y="5453555"/>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11991" y="5453555"/>
            <a:ext cx="535724"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1</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7226898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548680"/>
            <a:ext cx="11805634" cy="648072"/>
          </a:xfrm>
        </p:spPr>
        <p:txBody>
          <a:bodyPr>
            <a:normAutofit/>
          </a:bodyPr>
          <a:lstStyle/>
          <a:p>
            <a:r>
              <a:rPr lang="fr-FR" sz="2800" dirty="0"/>
              <a:t>LA VOILE :  vecteur d’animation et de sécurisation des SITES de voile légère </a:t>
            </a:r>
          </a:p>
        </p:txBody>
      </p:sp>
      <p:sp>
        <p:nvSpPr>
          <p:cNvPr id="3" name="Espace réservé du contenu 2"/>
          <p:cNvSpPr>
            <a:spLocks noGrp="1"/>
          </p:cNvSpPr>
          <p:nvPr>
            <p:ph sz="quarter" idx="10"/>
          </p:nvPr>
        </p:nvSpPr>
        <p:spPr>
          <a:xfrm>
            <a:off x="609600" y="1422132"/>
            <a:ext cx="11123054" cy="5204048"/>
          </a:xfrm>
        </p:spPr>
        <p:txBody>
          <a:bodyPr>
            <a:normAutofit/>
          </a:bodyPr>
          <a:lstStyle/>
          <a:p>
            <a:r>
              <a:rPr lang="fr-FR" sz="3200" b="1" dirty="0"/>
              <a:t>La multiplication des usages et la densification des populations</a:t>
            </a:r>
            <a:r>
              <a:rPr lang="fr-FR" sz="3200" dirty="0"/>
              <a:t> d’usagers </a:t>
            </a:r>
            <a:r>
              <a:rPr lang="fr-FR" sz="3200" b="1" dirty="0"/>
              <a:t>complexifient </a:t>
            </a:r>
            <a:r>
              <a:rPr lang="fr-FR" sz="3200" dirty="0"/>
              <a:t>l’organisation des activités.</a:t>
            </a:r>
          </a:p>
          <a:p>
            <a:r>
              <a:rPr lang="fr-FR" sz="3200" b="1" dirty="0"/>
              <a:t>Les centres nautiques historiquement implantés</a:t>
            </a:r>
            <a:r>
              <a:rPr lang="fr-FR" sz="3200" dirty="0"/>
              <a:t> sur beaucoup de sites restent incontournables dans l’organisation, l’animation et la sécurisation des pratiques.</a:t>
            </a:r>
          </a:p>
          <a:p>
            <a:r>
              <a:rPr lang="fr-FR" sz="3200" dirty="0"/>
              <a:t>Le </a:t>
            </a:r>
            <a:r>
              <a:rPr lang="fr-FR" sz="3200" b="1" dirty="0"/>
              <a:t>premier frein </a:t>
            </a:r>
            <a:r>
              <a:rPr lang="fr-FR" sz="3200" dirty="0"/>
              <a:t>au développement des activités voile légère : la sécurisation des zones de pratique.</a:t>
            </a:r>
          </a:p>
          <a:p>
            <a:endParaRPr lang="fr-FR" sz="800" b="1" dirty="0"/>
          </a:p>
          <a:p>
            <a:pPr lvl="1" algn="ctr"/>
            <a:r>
              <a:rPr lang="fr-FR" sz="2800" b="1" dirty="0"/>
              <a:t> « </a:t>
            </a:r>
            <a:r>
              <a:rPr lang="fr-FR" sz="2800" b="1" i="1" dirty="0">
                <a:solidFill>
                  <a:srgbClr val="C00000"/>
                </a:solidFill>
              </a:rPr>
              <a:t>Animons et sécurisons les SITES de voile légère,</a:t>
            </a:r>
          </a:p>
          <a:p>
            <a:pPr lvl="1" algn="ctr"/>
            <a:r>
              <a:rPr lang="fr-FR" sz="2800" b="1" i="1" dirty="0">
                <a:solidFill>
                  <a:srgbClr val="C00000"/>
                </a:solidFill>
              </a:rPr>
              <a:t>enjeu majeur pour le maintien et le développement des pratiques.</a:t>
            </a:r>
            <a:r>
              <a:rPr lang="fr-FR" sz="2800" b="1" dirty="0"/>
              <a:t> »</a:t>
            </a:r>
          </a:p>
          <a:p>
            <a:endParaRPr lang="fr-FR" sz="2800" dirty="0"/>
          </a:p>
          <a:p>
            <a:endParaRPr lang="fr-FR" dirty="0"/>
          </a:p>
        </p:txBody>
      </p:sp>
      <p:sp>
        <p:nvSpPr>
          <p:cNvPr id="6" name="Heptagone 5"/>
          <p:cNvSpPr/>
          <p:nvPr/>
        </p:nvSpPr>
        <p:spPr>
          <a:xfrm>
            <a:off x="248411" y="5118704"/>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37749" y="5118704"/>
            <a:ext cx="535724"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2</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6915547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548680"/>
            <a:ext cx="11680371" cy="648072"/>
          </a:xfrm>
        </p:spPr>
        <p:txBody>
          <a:bodyPr>
            <a:normAutofit/>
          </a:bodyPr>
          <a:lstStyle/>
          <a:p>
            <a:r>
              <a:rPr lang="fr-FR" sz="2800" dirty="0"/>
              <a:t>La VOILE : vecteur d’animation et de sécurisation des SPOTS de KITE</a:t>
            </a:r>
            <a:r>
              <a:rPr lang="fr-FR" sz="2400" dirty="0"/>
              <a:t> </a:t>
            </a:r>
          </a:p>
        </p:txBody>
      </p:sp>
      <p:sp>
        <p:nvSpPr>
          <p:cNvPr id="3" name="Espace réservé du contenu 2"/>
          <p:cNvSpPr>
            <a:spLocks noGrp="1"/>
          </p:cNvSpPr>
          <p:nvPr>
            <p:ph sz="quarter" idx="10"/>
          </p:nvPr>
        </p:nvSpPr>
        <p:spPr>
          <a:xfrm>
            <a:off x="609600" y="1099457"/>
            <a:ext cx="10944191" cy="5834743"/>
          </a:xfrm>
        </p:spPr>
        <p:txBody>
          <a:bodyPr>
            <a:normAutofit/>
          </a:bodyPr>
          <a:lstStyle/>
          <a:p>
            <a:pPr algn="ctr"/>
            <a:r>
              <a:rPr lang="fr-FR" sz="3000" dirty="0"/>
              <a:t> </a:t>
            </a:r>
            <a:endParaRPr lang="fr-FR" sz="3000" b="1" i="1" dirty="0"/>
          </a:p>
          <a:p>
            <a:r>
              <a:rPr lang="fr-FR" sz="3000" dirty="0"/>
              <a:t>Les freins au développement des activités de Kite :</a:t>
            </a:r>
            <a:endParaRPr lang="fr-FR" sz="3000" b="1" dirty="0"/>
          </a:p>
          <a:p>
            <a:pPr marL="342900" indent="-342900">
              <a:buFontTx/>
              <a:buChar char="-"/>
            </a:pPr>
            <a:r>
              <a:rPr lang="fr-FR" sz="3000" dirty="0"/>
              <a:t>l’accès à l’eau pour naviguer-voler,</a:t>
            </a:r>
          </a:p>
          <a:p>
            <a:pPr marL="342900" indent="-342900">
              <a:buFontTx/>
              <a:buChar char="-"/>
            </a:pPr>
            <a:r>
              <a:rPr lang="fr-FR" sz="3000" dirty="0"/>
              <a:t>la sécurisation des zones de pratique pour les usagers,</a:t>
            </a:r>
          </a:p>
          <a:p>
            <a:pPr marL="342900" indent="-342900">
              <a:buFontTx/>
              <a:buChar char="-"/>
            </a:pPr>
            <a:r>
              <a:rPr lang="fr-FR" sz="3000" dirty="0"/>
              <a:t>l’aménagement du site pour son animation.</a:t>
            </a:r>
          </a:p>
          <a:p>
            <a:r>
              <a:rPr lang="fr-FR" sz="3000" b="1" dirty="0"/>
              <a:t>La multiplication des usages et la densification des populations</a:t>
            </a:r>
            <a:r>
              <a:rPr lang="fr-FR" sz="3000" dirty="0"/>
              <a:t> d’usagers complexifient la gestion des spots et sites de pratiques.</a:t>
            </a:r>
          </a:p>
          <a:p>
            <a:endParaRPr lang="fr-FR" sz="3000" dirty="0"/>
          </a:p>
          <a:p>
            <a:pPr algn="ctr"/>
            <a:r>
              <a:rPr lang="fr-FR" sz="2800" b="1" dirty="0"/>
              <a:t>« </a:t>
            </a:r>
            <a:r>
              <a:rPr lang="fr-FR" sz="2800" b="1" i="1" dirty="0">
                <a:solidFill>
                  <a:srgbClr val="C00000"/>
                </a:solidFill>
              </a:rPr>
              <a:t>Développons le(s) concept(s) de « BEACH PARK »</a:t>
            </a:r>
          </a:p>
          <a:p>
            <a:pPr algn="ctr"/>
            <a:r>
              <a:rPr lang="fr-FR" sz="2800" b="1" i="1" dirty="0">
                <a:solidFill>
                  <a:srgbClr val="C00000"/>
                </a:solidFill>
              </a:rPr>
              <a:t>et de décollage en pleine eau.</a:t>
            </a:r>
            <a:r>
              <a:rPr lang="fr-FR" sz="2800" b="1" dirty="0"/>
              <a:t> »</a:t>
            </a:r>
          </a:p>
          <a:p>
            <a:endParaRPr lang="fr-FR" sz="3600" b="1" dirty="0"/>
          </a:p>
          <a:p>
            <a:endParaRPr lang="fr-FR" sz="3600" b="1" i="1" dirty="0"/>
          </a:p>
          <a:p>
            <a:endParaRPr lang="fr-FR" sz="3600" dirty="0"/>
          </a:p>
          <a:p>
            <a:endParaRPr lang="fr-FR" dirty="0"/>
          </a:p>
        </p:txBody>
      </p:sp>
      <p:sp>
        <p:nvSpPr>
          <p:cNvPr id="9" name="Heptagone 8"/>
          <p:cNvSpPr/>
          <p:nvPr/>
        </p:nvSpPr>
        <p:spPr>
          <a:xfrm>
            <a:off x="516273" y="5379961"/>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05611" y="5379961"/>
            <a:ext cx="535724"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3</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373005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sz="3600" i="1" dirty="0">
                <a:solidFill>
                  <a:srgbClr val="FF0000"/>
                </a:solidFill>
              </a:rPr>
            </a:br>
            <a:br>
              <a:rPr lang="fr-FR" sz="3600" i="1" dirty="0">
                <a:solidFill>
                  <a:srgbClr val="FF0000"/>
                </a:solidFill>
              </a:rPr>
            </a:br>
            <a:br>
              <a:rPr lang="fr-FR" sz="3600" i="1" dirty="0">
                <a:solidFill>
                  <a:srgbClr val="FF0000"/>
                </a:solidFill>
              </a:rPr>
            </a:br>
            <a:r>
              <a:rPr lang="fr-FR" sz="3600" i="1" dirty="0">
                <a:solidFill>
                  <a:srgbClr val="FF0000"/>
                </a:solidFill>
              </a:rPr>
              <a:t>LA METHODE </a:t>
            </a:r>
            <a:br>
              <a:rPr lang="fr-FR" sz="3600" i="1" dirty="0">
                <a:solidFill>
                  <a:srgbClr val="FF0000"/>
                </a:solidFill>
              </a:rPr>
            </a:br>
            <a:br>
              <a:rPr lang="fr-FR" sz="3600" i="1" dirty="0">
                <a:solidFill>
                  <a:srgbClr val="FF0000"/>
                </a:solidFill>
              </a:rPr>
            </a:br>
            <a:r>
              <a:rPr lang="fr-FR" sz="3600" i="1" dirty="0">
                <a:solidFill>
                  <a:srgbClr val="FF0000"/>
                </a:solidFill>
              </a:rPr>
              <a:t>LE CONTEXTE</a:t>
            </a:r>
            <a:br>
              <a:rPr lang="fr-FR" sz="3600" i="1" dirty="0">
                <a:solidFill>
                  <a:srgbClr val="FF0000"/>
                </a:solidFill>
              </a:rPr>
            </a:br>
            <a:br>
              <a:rPr lang="fr-FR" sz="3600" i="1" dirty="0">
                <a:solidFill>
                  <a:srgbClr val="FF0000"/>
                </a:solidFill>
              </a:rPr>
            </a:br>
            <a:r>
              <a:rPr lang="fr-FR" sz="3600" i="1" dirty="0">
                <a:solidFill>
                  <a:srgbClr val="FF0000"/>
                </a:solidFill>
              </a:rPr>
              <a:t>LES PROPOSITIONS</a:t>
            </a:r>
            <a:br>
              <a:rPr lang="fr-FR" sz="3600" i="1" dirty="0">
                <a:solidFill>
                  <a:srgbClr val="FF0000"/>
                </a:solidFill>
              </a:rPr>
            </a:br>
            <a:br>
              <a:rPr lang="fr-FR" sz="3600" i="1" dirty="0">
                <a:solidFill>
                  <a:srgbClr val="FF0000"/>
                </a:solidFill>
              </a:rPr>
            </a:br>
            <a:br>
              <a:rPr lang="fr-FR" dirty="0"/>
            </a:br>
            <a:endParaRPr lang="fr-FR" dirty="0"/>
          </a:p>
        </p:txBody>
      </p:sp>
    </p:spTree>
    <p:extLst>
      <p:ext uri="{BB962C8B-B14F-4D97-AF65-F5344CB8AC3E}">
        <p14:creationId xmlns:p14="http://schemas.microsoft.com/office/powerpoint/2010/main" val="30637596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9123" y="503683"/>
            <a:ext cx="10972800" cy="648072"/>
          </a:xfrm>
        </p:spPr>
        <p:txBody>
          <a:bodyPr>
            <a:normAutofit fontScale="90000"/>
          </a:bodyPr>
          <a:lstStyle/>
          <a:p>
            <a:br>
              <a:rPr lang="fr-FR" sz="3100" i="1" dirty="0"/>
            </a:br>
            <a:r>
              <a:rPr lang="fr-FR" sz="3100" dirty="0"/>
              <a:t>LA VOILE : vecteur d’animation des zones rurales, la </a:t>
            </a:r>
            <a:r>
              <a:rPr lang="fr-FR" sz="3100" dirty="0">
                <a:solidFill>
                  <a:srgbClr val="00B050"/>
                </a:solidFill>
              </a:rPr>
              <a:t>« VOILE VERTE »</a:t>
            </a:r>
            <a:br>
              <a:rPr lang="fr-FR" dirty="0"/>
            </a:br>
            <a:endParaRPr lang="fr-FR" dirty="0"/>
          </a:p>
        </p:txBody>
      </p:sp>
      <p:sp>
        <p:nvSpPr>
          <p:cNvPr id="3" name="Espace réservé du contenu 2"/>
          <p:cNvSpPr>
            <a:spLocks noGrp="1"/>
          </p:cNvSpPr>
          <p:nvPr>
            <p:ph sz="quarter" idx="10"/>
          </p:nvPr>
        </p:nvSpPr>
        <p:spPr>
          <a:xfrm>
            <a:off x="577692" y="1479384"/>
            <a:ext cx="11275661" cy="5225143"/>
          </a:xfrm>
        </p:spPr>
        <p:txBody>
          <a:bodyPr>
            <a:normAutofit fontScale="85000" lnSpcReduction="20000"/>
          </a:bodyPr>
          <a:lstStyle/>
          <a:p>
            <a:pPr algn="just"/>
            <a:r>
              <a:rPr lang="fr-FR" sz="2800" b="1" dirty="0"/>
              <a:t>LA VOILE VERTE, </a:t>
            </a:r>
            <a:r>
              <a:rPr lang="fr-FR" sz="2800" dirty="0"/>
              <a:t>véritable vecteur d’animation</a:t>
            </a:r>
            <a:r>
              <a:rPr lang="fr-FR" sz="2800" b="1" dirty="0"/>
              <a:t> et de revitalisation des zones</a:t>
            </a:r>
            <a:r>
              <a:rPr lang="fr-FR" sz="2800" dirty="0"/>
              <a:t> </a:t>
            </a:r>
            <a:r>
              <a:rPr lang="fr-FR" sz="2800" b="1" dirty="0"/>
              <a:t>rurales à moindre coût, </a:t>
            </a:r>
            <a:r>
              <a:rPr lang="fr-FR" sz="2800" dirty="0"/>
              <a:t>sur les </a:t>
            </a:r>
            <a:r>
              <a:rPr lang="fr-FR" sz="2800" b="1" dirty="0"/>
              <a:t>très nombreux plans d’eau </a:t>
            </a:r>
            <a:r>
              <a:rPr lang="fr-FR" sz="2800" dirty="0"/>
              <a:t>de l’ensemble du territoire</a:t>
            </a:r>
            <a:r>
              <a:rPr lang="fr-FR" sz="2400" dirty="0"/>
              <a:t> </a:t>
            </a:r>
            <a:r>
              <a:rPr lang="fr-FR" sz="2800" b="1" dirty="0"/>
              <a:t>:</a:t>
            </a:r>
          </a:p>
          <a:p>
            <a:pPr marL="457200" indent="-457200" algn="just">
              <a:buFontTx/>
              <a:buChar char="-"/>
            </a:pPr>
            <a:r>
              <a:rPr lang="fr-FR" sz="2800" dirty="0"/>
              <a:t>une unité « </a:t>
            </a:r>
            <a:r>
              <a:rPr lang="fr-FR" sz="2800" b="1" dirty="0"/>
              <a:t>VOILE ITINÉRANTE </a:t>
            </a:r>
            <a:r>
              <a:rPr lang="fr-FR" sz="2800" dirty="0"/>
              <a:t>» : un minibus 9 places, une remorque routière, 10 voiliers et planches à voile ou Paddle et un bateau à moteur léger de sécurité,</a:t>
            </a:r>
          </a:p>
          <a:p>
            <a:pPr marL="457200" indent="-457200" algn="just">
              <a:buFontTx/>
              <a:buChar char="-"/>
            </a:pPr>
            <a:r>
              <a:rPr lang="fr-FR" sz="2800" dirty="0"/>
              <a:t>un emploi de moniteur qualifié par l’Etat et certifié par la FFVoile pour l’animation sur tout type de plan d’eau, accessible à tous les publics.</a:t>
            </a:r>
          </a:p>
          <a:p>
            <a:pPr marL="457200" indent="-457200" algn="just">
              <a:buFontTx/>
              <a:buChar char="-"/>
            </a:pPr>
            <a:r>
              <a:rPr lang="fr-FR" sz="2800" dirty="0"/>
              <a:t>Projets pédagogiques et éducatifs renforcés pour la voile scolaire et vers autres publics</a:t>
            </a:r>
          </a:p>
          <a:p>
            <a:pPr algn="just"/>
            <a:endParaRPr lang="fr-FR" sz="900" dirty="0"/>
          </a:p>
          <a:p>
            <a:pPr algn="just"/>
            <a:r>
              <a:rPr lang="fr-FR" sz="2800" dirty="0"/>
              <a:t>L’animation des plans d’eau contribue aux </a:t>
            </a:r>
            <a:r>
              <a:rPr lang="fr-FR" sz="2800" b="1" dirty="0"/>
              <a:t>relations avec l'arrière–pays </a:t>
            </a:r>
            <a:r>
              <a:rPr lang="fr-FR" sz="2800" dirty="0"/>
              <a:t>en y agrégeant des activités de </a:t>
            </a:r>
            <a:r>
              <a:rPr lang="fr-FR" sz="2800" b="1" i="1" dirty="0"/>
              <a:t>voile itinérantes</a:t>
            </a:r>
            <a:r>
              <a:rPr lang="fr-FR" sz="2800" dirty="0"/>
              <a:t> (animations, manifestations nautiques, voile pour les scolaires,….). </a:t>
            </a:r>
          </a:p>
          <a:p>
            <a:pPr algn="just"/>
            <a:endParaRPr lang="fr-FR" sz="900" dirty="0"/>
          </a:p>
          <a:p>
            <a:pPr algn="ctr"/>
            <a:r>
              <a:rPr lang="fr-FR" sz="2800" dirty="0"/>
              <a:t> </a:t>
            </a:r>
            <a:r>
              <a:rPr lang="fr-FR" sz="2800" b="1" dirty="0"/>
              <a:t>« </a:t>
            </a:r>
            <a:r>
              <a:rPr lang="fr-FR" sz="2800" b="1" i="1" dirty="0">
                <a:solidFill>
                  <a:srgbClr val="C00000"/>
                </a:solidFill>
              </a:rPr>
              <a:t>Développons le concept de « VOILE VERTE »</a:t>
            </a:r>
          </a:p>
          <a:p>
            <a:pPr algn="ctr"/>
            <a:r>
              <a:rPr lang="fr-FR" sz="2800" b="1" i="1" dirty="0">
                <a:solidFill>
                  <a:srgbClr val="C00000"/>
                </a:solidFill>
              </a:rPr>
              <a:t>avec un pack itinérant et des projets pédagogiques identifiés.</a:t>
            </a:r>
            <a:r>
              <a:rPr lang="fr-FR" sz="2800" b="1" dirty="0"/>
              <a:t> »</a:t>
            </a:r>
          </a:p>
          <a:p>
            <a:endParaRPr lang="fr-FR" sz="2800" dirty="0"/>
          </a:p>
        </p:txBody>
      </p:sp>
      <p:sp>
        <p:nvSpPr>
          <p:cNvPr id="6" name="Heptagone 5"/>
          <p:cNvSpPr/>
          <p:nvPr/>
        </p:nvSpPr>
        <p:spPr>
          <a:xfrm>
            <a:off x="907337" y="5522506"/>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096675" y="5513576"/>
            <a:ext cx="535724"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4</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2829001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VOILE : la QUALITÉ au cœur de l’animation touristique </a:t>
            </a:r>
          </a:p>
        </p:txBody>
      </p:sp>
      <p:sp>
        <p:nvSpPr>
          <p:cNvPr id="3" name="Espace réservé du contenu 2"/>
          <p:cNvSpPr>
            <a:spLocks noGrp="1"/>
          </p:cNvSpPr>
          <p:nvPr>
            <p:ph sz="quarter" idx="10"/>
          </p:nvPr>
        </p:nvSpPr>
        <p:spPr>
          <a:xfrm>
            <a:off x="624418" y="1338943"/>
            <a:ext cx="10944191" cy="5127171"/>
          </a:xfrm>
        </p:spPr>
        <p:txBody>
          <a:bodyPr>
            <a:normAutofit fontScale="92500" lnSpcReduction="20000"/>
          </a:bodyPr>
          <a:lstStyle/>
          <a:p>
            <a:pPr algn="just"/>
            <a:r>
              <a:rPr lang="fr-FR" sz="2800" b="1" dirty="0"/>
              <a:t>Les centres nautiques voile</a:t>
            </a:r>
            <a:r>
              <a:rPr lang="fr-FR" sz="2800" dirty="0"/>
              <a:t> véritable « Booster » de l’économie locale.</a:t>
            </a:r>
          </a:p>
          <a:p>
            <a:pPr marL="457200" indent="-457200" algn="just">
              <a:buFontTx/>
              <a:buChar char="-"/>
            </a:pPr>
            <a:r>
              <a:rPr lang="fr-FR" sz="2800" dirty="0"/>
              <a:t>les activités </a:t>
            </a:r>
            <a:r>
              <a:rPr lang="fr-FR" sz="2800" b="1" dirty="0"/>
              <a:t>touristiques et balnéaires </a:t>
            </a:r>
            <a:r>
              <a:rPr lang="fr-FR" sz="2800" dirty="0"/>
              <a:t>: une filière économique à part entière, qui mobilise toute l’année,</a:t>
            </a:r>
          </a:p>
          <a:p>
            <a:pPr marL="457200" indent="-457200" algn="just">
              <a:buFontTx/>
              <a:buChar char="-"/>
            </a:pPr>
            <a:r>
              <a:rPr lang="fr-FR" sz="2800" dirty="0"/>
              <a:t>le choix d’une </a:t>
            </a:r>
            <a:r>
              <a:rPr lang="fr-FR" sz="2800" b="1" dirty="0"/>
              <a:t>destination touristique</a:t>
            </a:r>
            <a:r>
              <a:rPr lang="fr-FR" sz="2800" dirty="0"/>
              <a:t>, l’entrée croissante par les activités praticables,</a:t>
            </a:r>
          </a:p>
          <a:p>
            <a:pPr marL="457200" indent="-457200" algn="just">
              <a:buFontTx/>
              <a:buChar char="-"/>
            </a:pPr>
            <a:r>
              <a:rPr lang="fr-FR" sz="2800" dirty="0"/>
              <a:t>la </a:t>
            </a:r>
            <a:r>
              <a:rPr lang="fr-FR" sz="2800" b="1" dirty="0"/>
              <a:t>croissance constante </a:t>
            </a:r>
            <a:r>
              <a:rPr lang="fr-FR" sz="2800" dirty="0"/>
              <a:t>des activités nautiques estivales</a:t>
            </a:r>
          </a:p>
          <a:p>
            <a:pPr algn="just"/>
            <a:r>
              <a:rPr lang="fr-FR" sz="2800" dirty="0"/>
              <a:t>L’offre des centres nautiques voile devient une plus value indiscutable de l’offre d’accueil touristique. Le label</a:t>
            </a:r>
            <a:r>
              <a:rPr lang="fr-FR" sz="2800" i="1" dirty="0"/>
              <a:t> </a:t>
            </a:r>
            <a:r>
              <a:rPr lang="fr-FR" sz="2800" dirty="0"/>
              <a:t>« Ecole Française de voile » (EFV) de la FFVoile est un marqueur incontournable de cette qualité. Renforçons-le!</a:t>
            </a:r>
          </a:p>
          <a:p>
            <a:pPr algn="just"/>
            <a:endParaRPr lang="fr-FR" sz="2800" dirty="0"/>
          </a:p>
          <a:p>
            <a:pPr algn="just"/>
            <a:endParaRPr lang="fr-FR" sz="900" dirty="0"/>
          </a:p>
          <a:p>
            <a:pPr algn="ctr"/>
            <a:r>
              <a:rPr lang="fr-FR" sz="2800" b="1" dirty="0"/>
              <a:t>« </a:t>
            </a:r>
            <a:r>
              <a:rPr lang="fr-FR" sz="2800" b="1" i="1" dirty="0">
                <a:solidFill>
                  <a:srgbClr val="C00000"/>
                </a:solidFill>
              </a:rPr>
              <a:t>Développons le réseau des Centres Nautiques Voile autour des labels   </a:t>
            </a:r>
          </a:p>
          <a:p>
            <a:pPr algn="ctr"/>
            <a:r>
              <a:rPr lang="fr-FR" sz="2800" b="1" i="1" dirty="0">
                <a:solidFill>
                  <a:srgbClr val="C00000"/>
                </a:solidFill>
              </a:rPr>
              <a:t>      QUALITE TOURISME et TOURISME ET HANDICAP pour une offre touristique complète.</a:t>
            </a:r>
            <a:r>
              <a:rPr lang="fr-FR" sz="2800" b="1" dirty="0"/>
              <a:t> »</a:t>
            </a:r>
          </a:p>
          <a:p>
            <a:endParaRPr lang="fr-FR" sz="2800" b="1" dirty="0"/>
          </a:p>
        </p:txBody>
      </p:sp>
      <p:sp>
        <p:nvSpPr>
          <p:cNvPr id="6" name="Heptagone 5"/>
          <p:cNvSpPr/>
          <p:nvPr/>
        </p:nvSpPr>
        <p:spPr>
          <a:xfrm>
            <a:off x="357663" y="5393109"/>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7001" y="5384179"/>
            <a:ext cx="535724"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5</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0746231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548680"/>
            <a:ext cx="11473544" cy="648072"/>
          </a:xfrm>
        </p:spPr>
        <p:txBody>
          <a:bodyPr>
            <a:normAutofit/>
          </a:bodyPr>
          <a:lstStyle/>
          <a:p>
            <a:r>
              <a:rPr lang="fr-FR" sz="2400" dirty="0"/>
              <a:t>LE CENTRE NAUTIQUE VOILE : Promouvoir une identité commune </a:t>
            </a:r>
          </a:p>
        </p:txBody>
      </p:sp>
      <p:sp>
        <p:nvSpPr>
          <p:cNvPr id="3" name="Espace réservé du contenu 2"/>
          <p:cNvSpPr>
            <a:spLocks noGrp="1"/>
          </p:cNvSpPr>
          <p:nvPr>
            <p:ph sz="quarter" idx="10"/>
          </p:nvPr>
        </p:nvSpPr>
        <p:spPr>
          <a:xfrm>
            <a:off x="721218" y="1308423"/>
            <a:ext cx="10847392" cy="5220867"/>
          </a:xfrm>
        </p:spPr>
        <p:txBody>
          <a:bodyPr>
            <a:normAutofit fontScale="92500" lnSpcReduction="10000"/>
          </a:bodyPr>
          <a:lstStyle/>
          <a:p>
            <a:pPr>
              <a:lnSpc>
                <a:spcPct val="120000"/>
              </a:lnSpc>
            </a:pPr>
            <a:r>
              <a:rPr lang="fr-FR" sz="2800" b="1" dirty="0"/>
              <a:t>Un réseau identifiable par les clientèles néophytes ou pratiquantes.</a:t>
            </a:r>
            <a:endParaRPr lang="fr-FR" sz="2800" dirty="0"/>
          </a:p>
          <a:p>
            <a:pPr>
              <a:lnSpc>
                <a:spcPct val="120000"/>
              </a:lnSpc>
            </a:pPr>
            <a:r>
              <a:rPr lang="fr-FR" sz="2800" dirty="0"/>
              <a:t>Objectifs :</a:t>
            </a:r>
          </a:p>
          <a:p>
            <a:pPr marL="342900" indent="-342900">
              <a:lnSpc>
                <a:spcPct val="120000"/>
              </a:lnSpc>
              <a:buFont typeface="Arial" panose="020B0604020202020204" pitchFamily="34" charset="0"/>
              <a:buChar char="•"/>
            </a:pPr>
            <a:r>
              <a:rPr lang="fr-FR" b="1" dirty="0"/>
              <a:t>Définir un positionnement clair de chaque structure,</a:t>
            </a:r>
          </a:p>
          <a:p>
            <a:pPr marL="342900" indent="-342900">
              <a:lnSpc>
                <a:spcPct val="120000"/>
              </a:lnSpc>
              <a:buFont typeface="Arial" panose="020B0604020202020204" pitchFamily="34" charset="0"/>
              <a:buChar char="•"/>
            </a:pPr>
            <a:r>
              <a:rPr lang="fr-FR" b="1" dirty="0"/>
              <a:t>Favoriser une meilleure identification des réseaux,</a:t>
            </a:r>
          </a:p>
          <a:p>
            <a:pPr marL="342900" indent="-342900">
              <a:lnSpc>
                <a:spcPct val="120000"/>
              </a:lnSpc>
              <a:buFont typeface="Arial" panose="020B0604020202020204" pitchFamily="34" charset="0"/>
              <a:buChar char="•"/>
            </a:pPr>
            <a:r>
              <a:rPr lang="fr-FR" b="1" dirty="0"/>
              <a:t>Démultiplier les effets des actions de communication de réseau</a:t>
            </a:r>
            <a:r>
              <a:rPr lang="fr-FR" dirty="0"/>
              <a:t>. </a:t>
            </a:r>
          </a:p>
          <a:p>
            <a:pPr>
              <a:lnSpc>
                <a:spcPct val="120000"/>
              </a:lnSpc>
            </a:pPr>
            <a:r>
              <a:rPr lang="fr-FR" b="1" dirty="0"/>
              <a:t>La stratégie vise à identifier les valeurs communes du réseau </a:t>
            </a:r>
            <a:r>
              <a:rPr lang="fr-FR" dirty="0"/>
              <a:t>pour proposer un positionnement commun et mettre en place l’</a:t>
            </a:r>
            <a:r>
              <a:rPr lang="fr-FR" b="1" dirty="0"/>
              <a:t>identité réseau </a:t>
            </a:r>
            <a:r>
              <a:rPr lang="fr-FR" dirty="0"/>
              <a:t>(création d’une dénomination commerciale commune, valorisation d’une charte graphique identifiable et utilisée systématiquement à tous les niveaux).</a:t>
            </a:r>
          </a:p>
          <a:p>
            <a:pPr algn="ctr">
              <a:lnSpc>
                <a:spcPct val="120000"/>
              </a:lnSpc>
            </a:pPr>
            <a:r>
              <a:rPr lang="fr-FR" sz="2800" b="1" dirty="0"/>
              <a:t>« </a:t>
            </a:r>
            <a:r>
              <a:rPr lang="fr-FR" sz="2800" b="1" i="1" dirty="0">
                <a:solidFill>
                  <a:srgbClr val="C00000"/>
                </a:solidFill>
              </a:rPr>
              <a:t>Développons une entité « Centre nautique » </a:t>
            </a:r>
          </a:p>
          <a:p>
            <a:pPr algn="ctr">
              <a:lnSpc>
                <a:spcPct val="120000"/>
              </a:lnSpc>
            </a:pPr>
            <a:r>
              <a:rPr lang="fr-FR" sz="2800" b="1" i="1" dirty="0">
                <a:solidFill>
                  <a:srgbClr val="C00000"/>
                </a:solidFill>
              </a:rPr>
              <a:t>avec  identité reconnue territorialement. </a:t>
            </a:r>
            <a:r>
              <a:rPr lang="fr-FR" sz="2800" b="1" dirty="0"/>
              <a:t>»</a:t>
            </a:r>
          </a:p>
          <a:p>
            <a:pPr algn="ctr">
              <a:lnSpc>
                <a:spcPct val="120000"/>
              </a:lnSpc>
            </a:pPr>
            <a:endParaRPr lang="fr-FR" sz="2800" b="1" i="1" dirty="0">
              <a:solidFill>
                <a:srgbClr val="FF0000"/>
              </a:solidFill>
            </a:endParaRPr>
          </a:p>
        </p:txBody>
      </p:sp>
      <p:sp>
        <p:nvSpPr>
          <p:cNvPr id="4" name="Heptagone 3"/>
          <p:cNvSpPr/>
          <p:nvPr/>
        </p:nvSpPr>
        <p:spPr>
          <a:xfrm>
            <a:off x="815970" y="5402039"/>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005346" y="5393109"/>
            <a:ext cx="535648"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6</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5987381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NAUTISME : vecteur de DIVERSIFICATION de l’offre.</a:t>
            </a:r>
          </a:p>
        </p:txBody>
      </p:sp>
      <p:sp>
        <p:nvSpPr>
          <p:cNvPr id="3" name="Espace réservé du contenu 2"/>
          <p:cNvSpPr>
            <a:spLocks noGrp="1"/>
          </p:cNvSpPr>
          <p:nvPr>
            <p:ph sz="quarter" idx="10"/>
          </p:nvPr>
        </p:nvSpPr>
        <p:spPr>
          <a:xfrm>
            <a:off x="397098" y="1636413"/>
            <a:ext cx="11490102" cy="5009086"/>
          </a:xfrm>
        </p:spPr>
        <p:txBody>
          <a:bodyPr>
            <a:normAutofit fontScale="40000" lnSpcReduction="20000"/>
          </a:bodyPr>
          <a:lstStyle/>
          <a:p>
            <a:pPr algn="just"/>
            <a:r>
              <a:rPr lang="fr-FR" sz="5100" dirty="0"/>
              <a:t>La Voile « c’est toute la Voile ! » mais aussi toutes les pratiques nautiques périphériques :</a:t>
            </a:r>
          </a:p>
          <a:p>
            <a:pPr algn="just"/>
            <a:endParaRPr lang="fr-FR" sz="5100" dirty="0"/>
          </a:p>
          <a:p>
            <a:pPr algn="just"/>
            <a:r>
              <a:rPr lang="fr-FR" sz="5100" b="1" dirty="0"/>
              <a:t>	- les activités de captation </a:t>
            </a:r>
            <a:r>
              <a:rPr lang="fr-FR" sz="5100" dirty="0"/>
              <a:t>: Paddle, bouée tractée, pédalo, kayak, la rame et la pagaie, marche aquatique (« longe côte », label déposé par « les sentiers bleus »), …</a:t>
            </a:r>
          </a:p>
          <a:p>
            <a:pPr algn="just"/>
            <a:r>
              <a:rPr lang="fr-FR" sz="5100" b="1" dirty="0"/>
              <a:t>	- les pratiques de voile Légère </a:t>
            </a:r>
            <a:r>
              <a:rPr lang="fr-FR" sz="5100" dirty="0"/>
              <a:t>avec le Kite Surf, le Paddle, Catamaran, Windsurf,</a:t>
            </a:r>
            <a:r>
              <a:rPr lang="mr-IN" sz="5100" dirty="0"/>
              <a:t>…</a:t>
            </a:r>
            <a:endParaRPr lang="fr-FR" sz="5100" dirty="0"/>
          </a:p>
          <a:p>
            <a:pPr algn="just"/>
            <a:r>
              <a:rPr lang="fr-FR" sz="5100" b="1" dirty="0"/>
              <a:t>	- la pratique des balades nautique : </a:t>
            </a:r>
            <a:r>
              <a:rPr lang="fr-FR" sz="5100" dirty="0"/>
              <a:t>rendre la mer accessible à toutes et tous,</a:t>
            </a:r>
          </a:p>
          <a:p>
            <a:pPr algn="just"/>
            <a:r>
              <a:rPr lang="fr-FR" sz="5100" b="1" dirty="0"/>
              <a:t>	- dès demain les engins « Volants » :</a:t>
            </a:r>
            <a:r>
              <a:rPr lang="fr-FR" sz="5100" dirty="0"/>
              <a:t> produits d’appels pour les jeunes et les plus expérimentés.</a:t>
            </a:r>
          </a:p>
          <a:p>
            <a:pPr algn="just"/>
            <a:endParaRPr lang="fr-FR" sz="5100" dirty="0"/>
          </a:p>
          <a:p>
            <a:pPr algn="just"/>
            <a:r>
              <a:rPr lang="fr-FR" sz="5100" dirty="0"/>
              <a:t>Les écoles Françaises de voile proposent des offres multiples et diversifiées d’accès à la navigation. </a:t>
            </a:r>
          </a:p>
          <a:p>
            <a:pPr algn="just"/>
            <a:r>
              <a:rPr lang="fr-FR" sz="5100" dirty="0"/>
              <a:t>Ouvertures vers de nouveaux partenariats touristiques pour diversifier l’offre, la faire connaître, </a:t>
            </a:r>
            <a:r>
              <a:rPr lang="mr-IN" sz="5100" dirty="0"/>
              <a:t>…</a:t>
            </a:r>
            <a:endParaRPr lang="fr-FR" sz="5100" dirty="0"/>
          </a:p>
          <a:p>
            <a:pPr algn="just"/>
            <a:endParaRPr lang="fr-FR" sz="5100" b="1" dirty="0"/>
          </a:p>
          <a:p>
            <a:pPr algn="ctr"/>
            <a:r>
              <a:rPr lang="fr-FR" sz="6500" b="1" dirty="0"/>
              <a:t>« </a:t>
            </a:r>
            <a:r>
              <a:rPr lang="fr-FR" sz="6500" b="1" i="1" dirty="0">
                <a:solidFill>
                  <a:srgbClr val="C00000"/>
                </a:solidFill>
              </a:rPr>
              <a:t>Développons le NAUTISME au sein des structures voile,</a:t>
            </a:r>
          </a:p>
          <a:p>
            <a:pPr algn="ctr"/>
            <a:r>
              <a:rPr lang="fr-FR" sz="6500" b="1" i="1" dirty="0">
                <a:solidFill>
                  <a:srgbClr val="C00000"/>
                </a:solidFill>
              </a:rPr>
              <a:t>pour une offre touristique diversifiée.</a:t>
            </a:r>
            <a:r>
              <a:rPr lang="fr-FR" sz="6500" b="1" dirty="0"/>
              <a:t> »</a:t>
            </a:r>
          </a:p>
          <a:p>
            <a:pPr algn="ctr"/>
            <a:endParaRPr lang="fr-FR" sz="3000" b="1" dirty="0"/>
          </a:p>
          <a:p>
            <a:endParaRPr lang="fr-FR" b="1" i="1" dirty="0"/>
          </a:p>
        </p:txBody>
      </p:sp>
      <p:sp>
        <p:nvSpPr>
          <p:cNvPr id="4" name="Heptagone 3"/>
          <p:cNvSpPr/>
          <p:nvPr/>
        </p:nvSpPr>
        <p:spPr>
          <a:xfrm>
            <a:off x="798938" y="5273436"/>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988314" y="5273436"/>
            <a:ext cx="535648"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7</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481436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CLUBS de VOILE : vecteur d’ ACCESSIBILITÉ a la pratique </a:t>
            </a:r>
          </a:p>
        </p:txBody>
      </p:sp>
      <p:sp>
        <p:nvSpPr>
          <p:cNvPr id="3" name="Espace réservé du contenu 2"/>
          <p:cNvSpPr>
            <a:spLocks noGrp="1"/>
          </p:cNvSpPr>
          <p:nvPr>
            <p:ph sz="quarter" idx="10"/>
          </p:nvPr>
        </p:nvSpPr>
        <p:spPr>
          <a:xfrm>
            <a:off x="845554" y="1533382"/>
            <a:ext cx="10944191" cy="4983346"/>
          </a:xfrm>
        </p:spPr>
        <p:txBody>
          <a:bodyPr>
            <a:normAutofit fontScale="70000" lnSpcReduction="20000"/>
          </a:bodyPr>
          <a:lstStyle/>
          <a:p>
            <a:pPr algn="just"/>
            <a:r>
              <a:rPr lang="fr-FR" sz="3300" dirty="0"/>
              <a:t>Renforcer</a:t>
            </a:r>
            <a:r>
              <a:rPr lang="fr-FR" sz="3300" b="1" dirty="0"/>
              <a:t> l’accueil des pratiquants locaux </a:t>
            </a:r>
            <a:r>
              <a:rPr lang="fr-FR" sz="3300" dirty="0"/>
              <a:t>par</a:t>
            </a:r>
            <a:r>
              <a:rPr lang="fr-FR" sz="3300" b="1" dirty="0"/>
              <a:t> l’animation des clubs : </a:t>
            </a:r>
          </a:p>
          <a:p>
            <a:pPr algn="just"/>
            <a:endParaRPr lang="fr-FR" sz="3300" b="1" dirty="0"/>
          </a:p>
          <a:p>
            <a:pPr marL="457200" indent="-457200" algn="just">
              <a:buFontTx/>
              <a:buChar char="-"/>
            </a:pPr>
            <a:r>
              <a:rPr lang="fr-FR" sz="3300" dirty="0"/>
              <a:t>mise en place « </a:t>
            </a:r>
            <a:r>
              <a:rPr lang="fr-FR" sz="3300" b="1" dirty="0"/>
              <a:t>d’animateurs de club</a:t>
            </a:r>
            <a:r>
              <a:rPr lang="fr-FR" sz="3300" dirty="0"/>
              <a:t> », même bénévoles, permettant </a:t>
            </a:r>
            <a:r>
              <a:rPr lang="fr-FR" sz="3300" b="1" dirty="0"/>
              <a:t>l’ouverture de la structure</a:t>
            </a:r>
            <a:r>
              <a:rPr lang="fr-FR" sz="3300" dirty="0"/>
              <a:t> en dehors des créneaux de permanence du directeur ou « chef de base » professionnel,</a:t>
            </a:r>
          </a:p>
          <a:p>
            <a:pPr marL="457200" indent="-457200" algn="just">
              <a:buFontTx/>
              <a:buChar char="-"/>
            </a:pPr>
            <a:r>
              <a:rPr lang="fr-FR" sz="3300" dirty="0"/>
              <a:t>mise en place d’un </a:t>
            </a:r>
            <a:r>
              <a:rPr lang="fr-FR" sz="3300" b="1" dirty="0"/>
              <a:t>concept</a:t>
            </a:r>
            <a:r>
              <a:rPr lang="fr-FR" sz="3300" dirty="0"/>
              <a:t> attractif : </a:t>
            </a:r>
            <a:r>
              <a:rPr lang="fr-FR" sz="3300" b="1" i="1" dirty="0"/>
              <a:t>« Naviguer à toute heure » </a:t>
            </a:r>
            <a:r>
              <a:rPr lang="fr-FR" sz="3300" dirty="0"/>
              <a:t>ou</a:t>
            </a:r>
            <a:r>
              <a:rPr lang="fr-FR" sz="3300" b="1" i="1" dirty="0"/>
              <a:t> </a:t>
            </a:r>
            <a:r>
              <a:rPr lang="fr-FR" sz="3300" b="1" i="1" dirty="0">
                <a:solidFill>
                  <a:srgbClr val="FF0000"/>
                </a:solidFill>
              </a:rPr>
              <a:t>« la voile c’est ton sport »,</a:t>
            </a:r>
          </a:p>
          <a:p>
            <a:pPr marL="457200" indent="-457200" algn="just">
              <a:buFontTx/>
              <a:buChar char="-"/>
            </a:pPr>
            <a:r>
              <a:rPr lang="fr-FR" sz="3300" dirty="0"/>
              <a:t>s’ouvrir à une offre </a:t>
            </a:r>
            <a:r>
              <a:rPr lang="fr-FR" sz="3300" b="1" i="1" dirty="0"/>
              <a:t>« Sport Santé »,</a:t>
            </a:r>
          </a:p>
          <a:p>
            <a:pPr marL="457200" indent="-457200" algn="just">
              <a:buFontTx/>
              <a:buChar char="-"/>
            </a:pPr>
            <a:r>
              <a:rPr lang="fr-FR" sz="3300" dirty="0"/>
              <a:t>créer une offre </a:t>
            </a:r>
            <a:r>
              <a:rPr lang="fr-FR" sz="3300" b="1" i="1" dirty="0"/>
              <a:t>« Point location » </a:t>
            </a:r>
            <a:r>
              <a:rPr lang="fr-FR" sz="3300" dirty="0"/>
              <a:t>à l’année pour les résidents.</a:t>
            </a:r>
          </a:p>
          <a:p>
            <a:pPr marL="457200" indent="-457200" algn="just">
              <a:buFontTx/>
              <a:buChar char="-"/>
            </a:pPr>
            <a:r>
              <a:rPr lang="fr-FR" sz="3200" dirty="0"/>
              <a:t>travailler sur la communication sur tourisme mais aussi vers les occitans</a:t>
            </a:r>
          </a:p>
          <a:p>
            <a:pPr marL="457200" indent="-457200" algn="just">
              <a:buFontTx/>
              <a:buChar char="-"/>
            </a:pPr>
            <a:endParaRPr lang="fr-FR" sz="3200" dirty="0"/>
          </a:p>
          <a:p>
            <a:pPr algn="ctr"/>
            <a:r>
              <a:rPr lang="fr-FR" sz="3200" b="1" dirty="0"/>
              <a:t>« </a:t>
            </a:r>
            <a:r>
              <a:rPr lang="fr-FR" sz="3700" b="1" i="1" dirty="0">
                <a:solidFill>
                  <a:srgbClr val="C00000"/>
                </a:solidFill>
              </a:rPr>
              <a:t>Développons une véritable offre d’ ACCUEIL au sein des structures</a:t>
            </a:r>
          </a:p>
          <a:p>
            <a:pPr algn="ctr"/>
            <a:r>
              <a:rPr lang="fr-FR" sz="3700" b="1" i="1" dirty="0">
                <a:solidFill>
                  <a:srgbClr val="C00000"/>
                </a:solidFill>
              </a:rPr>
              <a:t>voile, pour une accessibilité accrue des résidents.</a:t>
            </a:r>
            <a:r>
              <a:rPr lang="fr-FR" sz="3700" b="1" dirty="0"/>
              <a:t> »</a:t>
            </a:r>
            <a:endParaRPr lang="fr-FR" sz="3700" dirty="0"/>
          </a:p>
          <a:p>
            <a:endParaRPr lang="fr-FR" dirty="0"/>
          </a:p>
        </p:txBody>
      </p:sp>
      <p:sp>
        <p:nvSpPr>
          <p:cNvPr id="4" name="Heptagone 3"/>
          <p:cNvSpPr/>
          <p:nvPr/>
        </p:nvSpPr>
        <p:spPr>
          <a:xfrm>
            <a:off x="845554" y="5602328"/>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034930" y="5593398"/>
            <a:ext cx="535648"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8</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9537308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VOILE : démarche de FIDELISATION des pratiquants</a:t>
            </a:r>
          </a:p>
        </p:txBody>
      </p:sp>
      <p:sp>
        <p:nvSpPr>
          <p:cNvPr id="3" name="Espace réservé du contenu 2"/>
          <p:cNvSpPr>
            <a:spLocks noGrp="1"/>
          </p:cNvSpPr>
          <p:nvPr>
            <p:ph sz="quarter" idx="10"/>
          </p:nvPr>
        </p:nvSpPr>
        <p:spPr>
          <a:xfrm>
            <a:off x="624418" y="1196752"/>
            <a:ext cx="10944191" cy="5312905"/>
          </a:xfrm>
        </p:spPr>
        <p:txBody>
          <a:bodyPr>
            <a:normAutofit/>
          </a:bodyPr>
          <a:lstStyle/>
          <a:p>
            <a:r>
              <a:rPr lang="fr-FR" sz="2800" dirty="0"/>
              <a:t>Accompagner les clubs dans une nouvelle démarche au regard des publics accueillis :</a:t>
            </a:r>
          </a:p>
          <a:p>
            <a:pPr marL="457200" indent="-457200">
              <a:buFontTx/>
              <a:buChar char="-"/>
            </a:pPr>
            <a:r>
              <a:rPr lang="fr-FR" sz="2800" dirty="0"/>
              <a:t>proposer une offre après la voile scolaire,</a:t>
            </a:r>
            <a:endParaRPr lang="fr-FR" sz="2800" b="1" dirty="0"/>
          </a:p>
          <a:p>
            <a:pPr marL="457200" indent="-457200">
              <a:buFontTx/>
              <a:buChar char="-"/>
            </a:pPr>
            <a:r>
              <a:rPr lang="fr-FR" sz="2800" b="1" dirty="0"/>
              <a:t>o</a:t>
            </a:r>
            <a:r>
              <a:rPr lang="fr-FR" sz="2800" dirty="0"/>
              <a:t>rganiser des sorties régulièrement, </a:t>
            </a:r>
          </a:p>
          <a:p>
            <a:pPr marL="457200" indent="-457200">
              <a:buFontTx/>
              <a:buChar char="-"/>
            </a:pPr>
            <a:r>
              <a:rPr lang="fr-FR" sz="2800" dirty="0"/>
              <a:t>proposer des offres Famille,</a:t>
            </a:r>
          </a:p>
          <a:p>
            <a:pPr marL="457200" indent="-457200">
              <a:buFontTx/>
              <a:buChar char="-"/>
            </a:pPr>
            <a:r>
              <a:rPr lang="fr-FR" sz="2800" dirty="0"/>
              <a:t>proposer des offres équipage,</a:t>
            </a:r>
          </a:p>
          <a:p>
            <a:r>
              <a:rPr lang="fr-FR" sz="2800" dirty="0"/>
              <a:t>Réformer les schémas de structuration d’apprentissage :</a:t>
            </a:r>
          </a:p>
          <a:p>
            <a:pPr marL="342900" indent="-342900">
              <a:buFont typeface="Arial" panose="020B0604020202020204" pitchFamily="34" charset="0"/>
              <a:buChar char="•"/>
            </a:pPr>
            <a:r>
              <a:rPr lang="fr-FR" sz="2800" dirty="0"/>
              <a:t>ouverture aux adultes accompagnateurs (futurs bénévoles). </a:t>
            </a:r>
          </a:p>
          <a:p>
            <a:pPr marL="342900" indent="-342900">
              <a:buFont typeface="Arial" panose="020B0604020202020204" pitchFamily="34" charset="0"/>
              <a:buChar char="•"/>
            </a:pPr>
            <a:r>
              <a:rPr lang="fr-FR" sz="2800" dirty="0"/>
              <a:t>Une organisation par bassin de pratique au plus près des attentes.</a:t>
            </a:r>
          </a:p>
          <a:p>
            <a:pPr algn="ctr"/>
            <a:r>
              <a:rPr lang="fr-FR" sz="2800" b="1" dirty="0"/>
              <a:t>« </a:t>
            </a:r>
            <a:r>
              <a:rPr lang="fr-FR" sz="2800" b="1" i="1" dirty="0">
                <a:solidFill>
                  <a:srgbClr val="C00000"/>
                </a:solidFill>
              </a:rPr>
              <a:t>Développons des offre de FIDELISATION aux pratiquants.</a:t>
            </a:r>
            <a:r>
              <a:rPr lang="fr-FR" sz="2800" b="1" dirty="0"/>
              <a:t> »</a:t>
            </a:r>
            <a:endParaRPr lang="fr-FR" sz="2800" dirty="0"/>
          </a:p>
          <a:p>
            <a:pPr marL="342900" indent="-342900">
              <a:buFont typeface="Arial" panose="020B0604020202020204" pitchFamily="34" charset="0"/>
              <a:buChar char="•"/>
            </a:pPr>
            <a:endParaRPr lang="fr-FR" sz="2800" dirty="0"/>
          </a:p>
        </p:txBody>
      </p:sp>
      <p:sp>
        <p:nvSpPr>
          <p:cNvPr id="4" name="Heptagone 3"/>
          <p:cNvSpPr/>
          <p:nvPr/>
        </p:nvSpPr>
        <p:spPr>
          <a:xfrm>
            <a:off x="285323" y="5749769"/>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74699" y="5749769"/>
            <a:ext cx="535648"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9</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624256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0208" y="525888"/>
            <a:ext cx="10972800" cy="648072"/>
          </a:xfrm>
        </p:spPr>
        <p:txBody>
          <a:bodyPr/>
          <a:lstStyle/>
          <a:p>
            <a:r>
              <a:rPr lang="fr-FR" dirty="0"/>
              <a:t>La VOILE : démarche de DIGITALISATION des offres de pratique</a:t>
            </a:r>
          </a:p>
        </p:txBody>
      </p:sp>
      <p:sp>
        <p:nvSpPr>
          <p:cNvPr id="3" name="Espace réservé du contenu 2"/>
          <p:cNvSpPr>
            <a:spLocks noGrp="1"/>
          </p:cNvSpPr>
          <p:nvPr>
            <p:ph sz="quarter" idx="10"/>
          </p:nvPr>
        </p:nvSpPr>
        <p:spPr>
          <a:xfrm>
            <a:off x="624418" y="1196752"/>
            <a:ext cx="10944191" cy="5312905"/>
          </a:xfrm>
        </p:spPr>
        <p:txBody>
          <a:bodyPr>
            <a:normAutofit/>
          </a:bodyPr>
          <a:lstStyle/>
          <a:p>
            <a:r>
              <a:rPr lang="fr-FR" sz="2800" dirty="0"/>
              <a:t>Accompagner les clubs dans une nouvelle démarche au regard des jeunes publics</a:t>
            </a:r>
            <a:endParaRPr lang="fr-FR" sz="2800" b="1" dirty="0"/>
          </a:p>
          <a:p>
            <a:r>
              <a:rPr lang="fr-FR" sz="2800" b="1" dirty="0">
                <a:solidFill>
                  <a:srgbClr val="FF0000"/>
                </a:solidFill>
              </a:rPr>
              <a:t>Penser la pratique sportive autrement</a:t>
            </a:r>
            <a:r>
              <a:rPr lang="fr-FR" sz="2800" dirty="0"/>
              <a:t>, informer les pratiquants, animer les réseaux, communiquer</a:t>
            </a:r>
          </a:p>
          <a:p>
            <a:r>
              <a:rPr lang="fr-FR" sz="2800" b="1" dirty="0"/>
              <a:t>Organiser régulièrement des sorties</a:t>
            </a:r>
            <a:r>
              <a:rPr lang="fr-FR" sz="2800" dirty="0"/>
              <a:t>, </a:t>
            </a:r>
            <a:r>
              <a:rPr lang="fr-FR" sz="2800" b="1" dirty="0"/>
              <a:t>les promouvoir </a:t>
            </a:r>
            <a:r>
              <a:rPr lang="fr-FR" sz="2800" dirty="0"/>
              <a:t>via les smartphones, créer un groupe des membres sur les réseaux sociaux, une page club sur internet, etc…</a:t>
            </a:r>
          </a:p>
          <a:p>
            <a:r>
              <a:rPr lang="fr-FR" sz="2800" dirty="0"/>
              <a:t>Conserver des </a:t>
            </a:r>
            <a:r>
              <a:rPr lang="fr-FR" sz="2800" b="1" dirty="0"/>
              <a:t>activités en période </a:t>
            </a:r>
            <a:r>
              <a:rPr lang="fr-FR" sz="2800" dirty="0"/>
              <a:t>« creuse » de navigation, en particulier pour les jeunes.</a:t>
            </a:r>
          </a:p>
        </p:txBody>
      </p:sp>
      <p:sp>
        <p:nvSpPr>
          <p:cNvPr id="4" name="Heptagone 3"/>
          <p:cNvSpPr/>
          <p:nvPr/>
        </p:nvSpPr>
        <p:spPr>
          <a:xfrm>
            <a:off x="970208" y="5478148"/>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952336" y="5500764"/>
            <a:ext cx="88663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10</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1492092" y="5402039"/>
            <a:ext cx="9982984" cy="954107"/>
          </a:xfrm>
          <a:prstGeom prst="rect">
            <a:avLst/>
          </a:prstGeom>
        </p:spPr>
        <p:txBody>
          <a:bodyPr wrap="square">
            <a:spAutoFit/>
          </a:bodyPr>
          <a:lstStyle/>
          <a:p>
            <a:pPr algn="ctr"/>
            <a:r>
              <a:rPr lang="fr-FR" sz="2800" b="1" dirty="0"/>
              <a:t>« </a:t>
            </a:r>
            <a:r>
              <a:rPr lang="fr-FR" sz="2800" b="1" i="1" dirty="0">
                <a:solidFill>
                  <a:srgbClr val="C00000"/>
                </a:solidFill>
              </a:rPr>
              <a:t>Développons la DIGITALISATION des offres de pratique</a:t>
            </a:r>
          </a:p>
          <a:p>
            <a:pPr algn="ctr"/>
            <a:r>
              <a:rPr lang="fr-FR" sz="2800" b="1" i="1" dirty="0">
                <a:solidFill>
                  <a:srgbClr val="C00000"/>
                </a:solidFill>
              </a:rPr>
              <a:t>au sein des structures voile. </a:t>
            </a:r>
            <a:r>
              <a:rPr lang="fr-FR" sz="2800" b="1" dirty="0"/>
              <a:t> »</a:t>
            </a:r>
            <a:endParaRPr lang="fr-FR" sz="2800" dirty="0"/>
          </a:p>
        </p:txBody>
      </p:sp>
    </p:spTree>
    <p:extLst>
      <p:ext uri="{BB962C8B-B14F-4D97-AF65-F5344CB8AC3E}">
        <p14:creationId xmlns:p14="http://schemas.microsoft.com/office/powerpoint/2010/main" val="42208388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2646" y="570451"/>
            <a:ext cx="10972800" cy="648072"/>
          </a:xfrm>
        </p:spPr>
        <p:txBody>
          <a:bodyPr>
            <a:normAutofit/>
          </a:bodyPr>
          <a:lstStyle/>
          <a:p>
            <a:r>
              <a:rPr lang="fr-FR" dirty="0"/>
              <a:t>UN SCHEMA D’ORGANISATION des pratiques compétitives</a:t>
            </a:r>
          </a:p>
        </p:txBody>
      </p:sp>
      <p:sp>
        <p:nvSpPr>
          <p:cNvPr id="3" name="Espace réservé du contenu 2"/>
          <p:cNvSpPr>
            <a:spLocks noGrp="1"/>
          </p:cNvSpPr>
          <p:nvPr>
            <p:ph sz="quarter" idx="10"/>
          </p:nvPr>
        </p:nvSpPr>
        <p:spPr>
          <a:xfrm>
            <a:off x="232532" y="1218523"/>
            <a:ext cx="10944191" cy="5280248"/>
          </a:xfrm>
        </p:spPr>
        <p:txBody>
          <a:bodyPr>
            <a:noAutofit/>
          </a:bodyPr>
          <a:lstStyle/>
          <a:p>
            <a:r>
              <a:rPr lang="fr-FR" sz="2400" dirty="0">
                <a:solidFill>
                  <a:schemeClr val="accent5">
                    <a:lumMod val="50000"/>
                  </a:schemeClr>
                </a:solidFill>
              </a:rPr>
              <a:t>-   Tenir compte des distances routières, pour limiter les déplacements,</a:t>
            </a:r>
          </a:p>
          <a:p>
            <a:pPr marL="342900" indent="-342900">
              <a:buFontTx/>
              <a:buChar char="-"/>
            </a:pPr>
            <a:r>
              <a:rPr lang="fr-FR" sz="2400" dirty="0">
                <a:solidFill>
                  <a:schemeClr val="accent5">
                    <a:lumMod val="50000"/>
                  </a:schemeClr>
                </a:solidFill>
              </a:rPr>
              <a:t>Regrouper pas bassin de navigation, pour favoriser les regroupements de proximité,</a:t>
            </a:r>
          </a:p>
          <a:p>
            <a:pPr marL="342900" indent="-342900">
              <a:buFontTx/>
              <a:buChar char="-"/>
            </a:pPr>
            <a:r>
              <a:rPr lang="fr-FR" sz="2400" dirty="0">
                <a:solidFill>
                  <a:schemeClr val="accent5">
                    <a:lumMod val="50000"/>
                  </a:schemeClr>
                </a:solidFill>
              </a:rPr>
              <a:t>Intégrer les niveaux de pratique, pour préserver les organisations existantes.</a:t>
            </a:r>
          </a:p>
          <a:p>
            <a:r>
              <a:rPr lang="fr-FR" sz="2400" dirty="0"/>
              <a:t>Les outils au service du développement des pratiques compétitives :</a:t>
            </a:r>
          </a:p>
          <a:p>
            <a:r>
              <a:rPr lang="fr-FR" sz="2400" dirty="0"/>
              <a:t>- le stage sportif et le suivi des compétitions à trois niveaux : </a:t>
            </a:r>
          </a:p>
          <a:p>
            <a:pPr marL="800100" lvl="1" indent="-342900">
              <a:buFont typeface="Arial" panose="020B0604020202020204" pitchFamily="34" charset="0"/>
              <a:buChar char="•"/>
            </a:pPr>
            <a:r>
              <a:rPr lang="fr-FR" sz="2400" dirty="0"/>
              <a:t>formation des sportifs : le bassin (plusieurs clubs),</a:t>
            </a:r>
          </a:p>
          <a:p>
            <a:pPr marL="800100" lvl="1" indent="-342900">
              <a:buFont typeface="Arial" panose="020B0604020202020204" pitchFamily="34" charset="0"/>
              <a:buChar char="•"/>
            </a:pPr>
            <a:r>
              <a:rPr lang="fr-FR" sz="2400" dirty="0"/>
              <a:t>formation au niveau national : la région (ligue),</a:t>
            </a:r>
          </a:p>
          <a:p>
            <a:pPr marL="800100" lvl="1" indent="-342900">
              <a:buFont typeface="Arial" panose="020B0604020202020204" pitchFamily="34" charset="0"/>
              <a:buChar char="•"/>
            </a:pPr>
            <a:r>
              <a:rPr lang="fr-FR" sz="2400" dirty="0"/>
              <a:t>préparation aux championnats de France: les meilleurs régionaux.</a:t>
            </a:r>
          </a:p>
          <a:p>
            <a:pPr marL="800100" lvl="1" indent="-342900">
              <a:buFont typeface="Arial" panose="020B0604020202020204" pitchFamily="34" charset="0"/>
              <a:buChar char="•"/>
            </a:pPr>
            <a:endParaRPr lang="fr-FR" sz="800" dirty="0"/>
          </a:p>
          <a:p>
            <a:pPr lvl="1" algn="ctr"/>
            <a:r>
              <a:rPr lang="fr-FR" sz="2800" dirty="0"/>
              <a:t>« </a:t>
            </a:r>
            <a:r>
              <a:rPr lang="fr-FR" sz="2800" b="1" i="1" dirty="0">
                <a:solidFill>
                  <a:srgbClr val="C00000"/>
                </a:solidFill>
              </a:rPr>
              <a:t>Structurons la pratique compétitive par</a:t>
            </a:r>
          </a:p>
          <a:p>
            <a:pPr lvl="1" algn="ctr"/>
            <a:r>
              <a:rPr lang="fr-FR" sz="2800" b="1" i="1" dirty="0">
                <a:solidFill>
                  <a:srgbClr val="C00000"/>
                </a:solidFill>
              </a:rPr>
              <a:t>RAYONNEMENTS EXCENTRIQUES sur tout le territoire.</a:t>
            </a:r>
            <a:r>
              <a:rPr lang="fr-FR" sz="2800" dirty="0"/>
              <a:t> »</a:t>
            </a:r>
          </a:p>
          <a:p>
            <a:pPr marL="800100" lvl="1" indent="-342900">
              <a:buFont typeface="Arial" panose="020B0604020202020204" pitchFamily="34" charset="0"/>
              <a:buChar char="•"/>
            </a:pPr>
            <a:endParaRPr lang="fr-FR" sz="2800" dirty="0"/>
          </a:p>
        </p:txBody>
      </p:sp>
      <p:sp>
        <p:nvSpPr>
          <p:cNvPr id="4" name="Heptagone 3"/>
          <p:cNvSpPr/>
          <p:nvPr/>
        </p:nvSpPr>
        <p:spPr>
          <a:xfrm>
            <a:off x="544177" y="5402808"/>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44252" y="5402808"/>
            <a:ext cx="88663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11</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509525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VOILE : la promotion des activités HANDI SUR LE TERRITOIRE</a:t>
            </a:r>
          </a:p>
        </p:txBody>
      </p:sp>
      <p:sp>
        <p:nvSpPr>
          <p:cNvPr id="3" name="Espace réservé du contenu 2"/>
          <p:cNvSpPr>
            <a:spLocks noGrp="1"/>
          </p:cNvSpPr>
          <p:nvPr>
            <p:ph sz="quarter" idx="10"/>
          </p:nvPr>
        </p:nvSpPr>
        <p:spPr>
          <a:xfrm>
            <a:off x="624418" y="1506071"/>
            <a:ext cx="10944191" cy="4679576"/>
          </a:xfrm>
        </p:spPr>
        <p:txBody>
          <a:bodyPr>
            <a:noAutofit/>
          </a:bodyPr>
          <a:lstStyle/>
          <a:p>
            <a:r>
              <a:rPr lang="fr-FR" sz="3200" b="1" dirty="0"/>
              <a:t>Elle se concentre sur :</a:t>
            </a:r>
            <a:endParaRPr lang="fr-FR" sz="3200" dirty="0"/>
          </a:p>
          <a:p>
            <a:r>
              <a:rPr lang="fr-FR" sz="3200" b="1" dirty="0"/>
              <a:t>- des moyens humains qualifiés « Handivoile »,</a:t>
            </a:r>
          </a:p>
          <a:p>
            <a:r>
              <a:rPr lang="fr-FR" sz="3200" dirty="0"/>
              <a:t>- </a:t>
            </a:r>
            <a:r>
              <a:rPr lang="fr-FR" sz="3200" b="1" dirty="0"/>
              <a:t>du matériel (insuffisamment) adapté </a:t>
            </a:r>
            <a:r>
              <a:rPr lang="fr-FR" sz="3200" dirty="0"/>
              <a:t>car financements difficiles,</a:t>
            </a:r>
          </a:p>
          <a:p>
            <a:r>
              <a:rPr lang="fr-FR" sz="3200" b="1" dirty="0"/>
              <a:t>- Des clubs labellisés Handivoile par la FFVoile.</a:t>
            </a:r>
          </a:p>
          <a:p>
            <a:r>
              <a:rPr lang="fr-FR" sz="3200" dirty="0"/>
              <a:t> La voile va mettre en place un réseau à l’échelle du territoire ce qui permettra d’accompagner les clubs plus efficacement. </a:t>
            </a:r>
          </a:p>
          <a:p>
            <a:pPr lvl="1" algn="ctr"/>
            <a:r>
              <a:rPr lang="fr-FR" sz="2800" dirty="0"/>
              <a:t>« </a:t>
            </a:r>
            <a:r>
              <a:rPr lang="fr-FR" sz="2800" b="1" i="1" dirty="0">
                <a:solidFill>
                  <a:srgbClr val="C00000"/>
                </a:solidFill>
              </a:rPr>
              <a:t>Développons et labellisons un accueil qualifié</a:t>
            </a:r>
          </a:p>
          <a:p>
            <a:pPr lvl="1" algn="ctr"/>
            <a:r>
              <a:rPr lang="fr-FR" sz="2800" b="1" i="1" dirty="0">
                <a:solidFill>
                  <a:srgbClr val="C00000"/>
                </a:solidFill>
              </a:rPr>
              <a:t>sur l’ensemble du territoire.</a:t>
            </a:r>
            <a:r>
              <a:rPr lang="fr-FR" sz="2800" dirty="0"/>
              <a:t> »</a:t>
            </a:r>
          </a:p>
          <a:p>
            <a:endParaRPr lang="fr-FR" sz="3200" dirty="0"/>
          </a:p>
        </p:txBody>
      </p:sp>
      <p:sp>
        <p:nvSpPr>
          <p:cNvPr id="4" name="Heptagone 3"/>
          <p:cNvSpPr/>
          <p:nvPr/>
        </p:nvSpPr>
        <p:spPr>
          <a:xfrm>
            <a:off x="889096" y="5580566"/>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935029" y="5567831"/>
            <a:ext cx="88663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12</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3434601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VOILE : se pratique aussi au FEMININ </a:t>
            </a:r>
          </a:p>
        </p:txBody>
      </p:sp>
      <p:sp>
        <p:nvSpPr>
          <p:cNvPr id="3" name="Espace réservé du contenu 2"/>
          <p:cNvSpPr>
            <a:spLocks noGrp="1"/>
          </p:cNvSpPr>
          <p:nvPr>
            <p:ph sz="quarter" idx="10"/>
          </p:nvPr>
        </p:nvSpPr>
        <p:spPr>
          <a:xfrm>
            <a:off x="624418" y="1700807"/>
            <a:ext cx="10944191" cy="4591135"/>
          </a:xfrm>
        </p:spPr>
        <p:txBody>
          <a:bodyPr>
            <a:normAutofit/>
          </a:bodyPr>
          <a:lstStyle/>
          <a:p>
            <a:r>
              <a:rPr lang="fr-FR" sz="2800" b="1" dirty="0"/>
              <a:t>Le « Plan de féminisation » de la FFVoile : </a:t>
            </a:r>
            <a:r>
              <a:rPr lang="fr-FR" sz="2800" dirty="0"/>
              <a:t>une attention particulière aux moins de 23% de licenciées :</a:t>
            </a:r>
          </a:p>
          <a:p>
            <a:r>
              <a:rPr lang="fr-FR" sz="2800" b="1" dirty="0"/>
              <a:t>- Améliorer les conditions d’accueil </a:t>
            </a:r>
            <a:r>
              <a:rPr lang="fr-FR" sz="2800" dirty="0"/>
              <a:t>des femmes dans les clubs via les engagements de l’accord AFNOR (vestiaires, douches individuelles….).</a:t>
            </a:r>
          </a:p>
          <a:p>
            <a:r>
              <a:rPr lang="fr-FR" sz="2800" b="1" dirty="0"/>
              <a:t>- Adapter les offres de pratiques </a:t>
            </a:r>
            <a:r>
              <a:rPr lang="fr-FR" sz="2800" dirty="0"/>
              <a:t>aux attentes des femmes : horaires de régate, temps passé sur l’eau, garderies des enfants, associer la famille.</a:t>
            </a:r>
          </a:p>
          <a:p>
            <a:r>
              <a:rPr lang="fr-FR" sz="2800" b="1" dirty="0"/>
              <a:t>- Développer les offres pour les jeunes enfants</a:t>
            </a:r>
            <a:r>
              <a:rPr lang="fr-FR" sz="2800" dirty="0"/>
              <a:t>, 4-7 ans, facilitant la pratique simultanée des parents et plus particulièrement des mères. </a:t>
            </a:r>
          </a:p>
        </p:txBody>
      </p:sp>
      <p:sp>
        <p:nvSpPr>
          <p:cNvPr id="4" name="Heptagone 3"/>
          <p:cNvSpPr/>
          <p:nvPr/>
        </p:nvSpPr>
        <p:spPr>
          <a:xfrm>
            <a:off x="537829" y="5492858"/>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51713" y="5488393"/>
            <a:ext cx="88663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13</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845553" y="5473005"/>
            <a:ext cx="9084057" cy="954107"/>
          </a:xfrm>
          <a:prstGeom prst="rect">
            <a:avLst/>
          </a:prstGeom>
        </p:spPr>
        <p:txBody>
          <a:bodyPr wrap="square">
            <a:spAutoFit/>
          </a:bodyPr>
          <a:lstStyle/>
          <a:p>
            <a:pPr lvl="1" algn="ctr"/>
            <a:r>
              <a:rPr lang="fr-FR" sz="2800" dirty="0"/>
              <a:t>« </a:t>
            </a:r>
            <a:r>
              <a:rPr lang="fr-FR" sz="2800" b="1" i="1" dirty="0">
                <a:solidFill>
                  <a:srgbClr val="C00000"/>
                </a:solidFill>
              </a:rPr>
              <a:t>Multiplions les occasions d'accueil des féminines de tous âges sur l’ensemble du territoire.</a:t>
            </a:r>
            <a:r>
              <a:rPr lang="fr-FR" sz="2800" dirty="0"/>
              <a:t> »</a:t>
            </a:r>
          </a:p>
        </p:txBody>
      </p:sp>
    </p:spTree>
    <p:extLst>
      <p:ext uri="{BB962C8B-B14F-4D97-AF65-F5344CB8AC3E}">
        <p14:creationId xmlns:p14="http://schemas.microsoft.com/office/powerpoint/2010/main" val="9479450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METHODE : Organisation des procédures d’échanges et de travail</a:t>
            </a:r>
          </a:p>
        </p:txBody>
      </p:sp>
      <p:sp>
        <p:nvSpPr>
          <p:cNvPr id="3" name="Espace réservé du contenu 2"/>
          <p:cNvSpPr>
            <a:spLocks noGrp="1"/>
          </p:cNvSpPr>
          <p:nvPr>
            <p:ph sz="quarter" idx="10"/>
          </p:nvPr>
        </p:nvSpPr>
        <p:spPr>
          <a:xfrm>
            <a:off x="405677" y="1306286"/>
            <a:ext cx="11176723" cy="5856514"/>
          </a:xfrm>
        </p:spPr>
        <p:txBody>
          <a:bodyPr>
            <a:normAutofit fontScale="92500" lnSpcReduction="10000"/>
          </a:bodyPr>
          <a:lstStyle/>
          <a:p>
            <a:r>
              <a:rPr lang="fr-FR" sz="2600" b="1" dirty="0"/>
              <a:t>1ère étape :</a:t>
            </a:r>
          </a:p>
          <a:p>
            <a:r>
              <a:rPr lang="fr-FR" sz="2600" dirty="0"/>
              <a:t>- La définition des </a:t>
            </a:r>
            <a:r>
              <a:rPr lang="fr-FR" sz="2600" b="1" dirty="0">
                <a:solidFill>
                  <a:srgbClr val="C00000"/>
                </a:solidFill>
              </a:rPr>
              <a:t>grands axes </a:t>
            </a:r>
            <a:r>
              <a:rPr lang="fr-FR" sz="2600" dirty="0"/>
              <a:t>en lien avec la politique de la ligue, de la FFVoile et de la région, après validation par le CA de la ligue de voile d’Occitanie.</a:t>
            </a:r>
          </a:p>
          <a:p>
            <a:r>
              <a:rPr lang="fr-FR" sz="2600" b="1" dirty="0"/>
              <a:t>2ème étape : </a:t>
            </a:r>
          </a:p>
          <a:p>
            <a:r>
              <a:rPr lang="fr-FR" sz="2600" dirty="0"/>
              <a:t>- La co-construction des </a:t>
            </a:r>
            <a:r>
              <a:rPr lang="fr-FR" sz="2600" b="1" dirty="0">
                <a:solidFill>
                  <a:srgbClr val="C00000"/>
                </a:solidFill>
              </a:rPr>
              <a:t>propositions d’actions </a:t>
            </a:r>
            <a:r>
              <a:rPr lang="fr-FR" sz="2600" dirty="0"/>
              <a:t>par réunions thématiques de bassin avec l’ensemble des clubs d’Occitanie.</a:t>
            </a:r>
          </a:p>
          <a:p>
            <a:r>
              <a:rPr lang="fr-FR" sz="2600" b="1" dirty="0"/>
              <a:t>3ème étape :</a:t>
            </a:r>
          </a:p>
          <a:p>
            <a:r>
              <a:rPr lang="fr-FR" sz="2600" dirty="0"/>
              <a:t>- La synthèse sous forme de </a:t>
            </a:r>
            <a:r>
              <a:rPr lang="fr-FR" sz="2600" b="1" dirty="0">
                <a:solidFill>
                  <a:srgbClr val="C00000"/>
                </a:solidFill>
              </a:rPr>
              <a:t>projet de convention avec la région </a:t>
            </a:r>
            <a:r>
              <a:rPr lang="fr-FR" sz="2600" dirty="0"/>
              <a:t>des objectifs, du plan d’actions, des indicateurs, de l’échéancier et du chiffrage budgétaire.</a:t>
            </a:r>
          </a:p>
          <a:p>
            <a:r>
              <a:rPr lang="fr-FR" sz="2600" b="1" dirty="0"/>
              <a:t>4ème étape :</a:t>
            </a:r>
          </a:p>
          <a:p>
            <a:r>
              <a:rPr lang="fr-FR" sz="2600" dirty="0"/>
              <a:t>- La présentation, l’appropriation et </a:t>
            </a:r>
            <a:r>
              <a:rPr lang="fr-FR" sz="2600" b="1" dirty="0">
                <a:solidFill>
                  <a:srgbClr val="C00000"/>
                </a:solidFill>
              </a:rPr>
              <a:t>l’engagement des clubs </a:t>
            </a:r>
            <a:r>
              <a:rPr lang="fr-FR" sz="2600" dirty="0"/>
              <a:t>sur contrats d’évolution avec la validation par le CA de la ligue de voile d’Occitanie.</a:t>
            </a:r>
          </a:p>
          <a:p>
            <a:r>
              <a:rPr lang="fr-FR" sz="2600" b="1" dirty="0"/>
              <a:t>5ème étape : </a:t>
            </a:r>
          </a:p>
          <a:p>
            <a:r>
              <a:rPr lang="fr-FR" sz="2600" b="1" dirty="0"/>
              <a:t>-</a:t>
            </a:r>
            <a:r>
              <a:rPr lang="fr-FR" sz="2600" dirty="0"/>
              <a:t> La </a:t>
            </a:r>
            <a:r>
              <a:rPr lang="fr-FR" sz="2600" b="1" dirty="0">
                <a:solidFill>
                  <a:srgbClr val="C00000"/>
                </a:solidFill>
              </a:rPr>
              <a:t>signature du plan</a:t>
            </a:r>
            <a:r>
              <a:rPr lang="fr-FR" sz="2600" dirty="0"/>
              <a:t>, le suivi et l’accompagnement avec l’ajustement annuel.</a:t>
            </a:r>
          </a:p>
          <a:p>
            <a:pPr marL="342900" indent="-342900">
              <a:buFontTx/>
              <a:buChar char="-"/>
            </a:pPr>
            <a:endParaRPr lang="fr-FR" dirty="0"/>
          </a:p>
          <a:p>
            <a:pPr marL="342900" indent="-342900">
              <a:buFontTx/>
              <a:buChar char="-"/>
            </a:pPr>
            <a:endParaRPr lang="fr-FR" dirty="0"/>
          </a:p>
          <a:p>
            <a:pPr marL="342900" indent="-342900">
              <a:buFontTx/>
              <a:buChar char="-"/>
            </a:pPr>
            <a:endParaRPr lang="fr-FR" dirty="0"/>
          </a:p>
          <a:p>
            <a:pPr marL="342900" indent="-342900">
              <a:buFontTx/>
              <a:buChar char="-"/>
            </a:pPr>
            <a:endParaRPr lang="fr-FR" dirty="0"/>
          </a:p>
          <a:p>
            <a:pPr marL="342900" indent="-342900">
              <a:buFontTx/>
              <a:buChar char="-"/>
            </a:pPr>
            <a:endParaRPr lang="fr-FR" dirty="0"/>
          </a:p>
          <a:p>
            <a:pPr marL="342900" indent="-342900">
              <a:buFontTx/>
              <a:buChar char="-"/>
            </a:pPr>
            <a:endParaRPr lang="fr-FR" dirty="0"/>
          </a:p>
          <a:p>
            <a:pPr marL="342900" indent="-342900">
              <a:buFontTx/>
              <a:buChar char="-"/>
            </a:pPr>
            <a:endParaRPr lang="fr-FR" dirty="0"/>
          </a:p>
          <a:p>
            <a:pPr marL="342900" indent="-342900">
              <a:buFontTx/>
              <a:buChar char="-"/>
            </a:pPr>
            <a:endParaRPr lang="fr-FR" dirty="0"/>
          </a:p>
          <a:p>
            <a:pPr marL="342900" indent="-342900">
              <a:buFontTx/>
              <a:buChar char="-"/>
            </a:pPr>
            <a:endParaRPr lang="fr-FR" dirty="0"/>
          </a:p>
          <a:p>
            <a:pPr marL="342900" indent="-342900">
              <a:buFontTx/>
              <a:buChar char="-"/>
            </a:pPr>
            <a:endParaRPr lang="fr-FR" dirty="0"/>
          </a:p>
        </p:txBody>
      </p:sp>
    </p:spTree>
    <p:extLst>
      <p:ext uri="{BB962C8B-B14F-4D97-AF65-F5344CB8AC3E}">
        <p14:creationId xmlns:p14="http://schemas.microsoft.com/office/powerpoint/2010/main" val="33214662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L’EMPLOI et la FORMATION au cœur du projet</a:t>
            </a:r>
          </a:p>
        </p:txBody>
      </p:sp>
      <p:sp>
        <p:nvSpPr>
          <p:cNvPr id="3" name="Espace réservé du contenu 2"/>
          <p:cNvSpPr>
            <a:spLocks noGrp="1"/>
          </p:cNvSpPr>
          <p:nvPr>
            <p:ph sz="quarter" idx="10"/>
          </p:nvPr>
        </p:nvSpPr>
        <p:spPr>
          <a:xfrm>
            <a:off x="623904" y="1319908"/>
            <a:ext cx="10944191" cy="4303035"/>
          </a:xfrm>
        </p:spPr>
        <p:txBody>
          <a:bodyPr>
            <a:normAutofit fontScale="32500" lnSpcReduction="20000"/>
          </a:bodyPr>
          <a:lstStyle/>
          <a:p>
            <a:r>
              <a:rPr lang="fr-FR" sz="6000" dirty="0"/>
              <a:t>Les </a:t>
            </a:r>
            <a:r>
              <a:rPr lang="fr-FR" sz="6000" b="1" dirty="0"/>
              <a:t>centres de formations </a:t>
            </a:r>
            <a:r>
              <a:rPr lang="fr-FR" sz="6000" dirty="0"/>
              <a:t>habilités :</a:t>
            </a:r>
          </a:p>
          <a:p>
            <a:pPr marL="914400" lvl="1" indent="-457200">
              <a:buFontTx/>
              <a:buChar char="-"/>
            </a:pPr>
            <a:r>
              <a:rPr lang="fr-FR" sz="6000" dirty="0"/>
              <a:t>le CREPS de MONTPELLIER,</a:t>
            </a:r>
          </a:p>
          <a:p>
            <a:pPr marL="914400" lvl="1" indent="-457200">
              <a:buFontTx/>
              <a:buChar char="-"/>
            </a:pPr>
            <a:r>
              <a:rPr lang="fr-FR" sz="6000" dirty="0"/>
              <a:t>les Clubs et centres nautiques habilités CQP d’AMV,</a:t>
            </a:r>
          </a:p>
          <a:p>
            <a:pPr marL="914400" lvl="1" indent="-457200">
              <a:buFontTx/>
              <a:buChar char="-"/>
            </a:pPr>
            <a:r>
              <a:rPr lang="fr-FR" sz="6000" dirty="0"/>
              <a:t>La ligue de voile d’Occitanie,</a:t>
            </a:r>
          </a:p>
          <a:p>
            <a:pPr marL="914400" lvl="1" indent="-457200">
              <a:buFontTx/>
              <a:buChar char="-"/>
            </a:pPr>
            <a:r>
              <a:rPr lang="fr-FR" sz="6000" dirty="0"/>
              <a:t>Les écoles de voile et de croisière EFV.</a:t>
            </a:r>
          </a:p>
          <a:p>
            <a:pPr marL="914400" lvl="1" indent="-457200">
              <a:buFontTx/>
              <a:buChar char="-"/>
            </a:pPr>
            <a:endParaRPr lang="fr-FR" sz="6000" dirty="0"/>
          </a:p>
          <a:p>
            <a:r>
              <a:rPr lang="fr-FR" sz="6000" dirty="0"/>
              <a:t>Les</a:t>
            </a:r>
            <a:r>
              <a:rPr lang="fr-FR" sz="6000" b="1" dirty="0"/>
              <a:t> Formations </a:t>
            </a:r>
            <a:r>
              <a:rPr lang="fr-FR" sz="6000" dirty="0"/>
              <a:t>en Occitanie :</a:t>
            </a:r>
          </a:p>
          <a:p>
            <a:pPr lvl="1"/>
            <a:r>
              <a:rPr lang="fr-FR" sz="6000" dirty="0"/>
              <a:t>	- les BPEJPS Voile / Kite,</a:t>
            </a:r>
          </a:p>
          <a:p>
            <a:r>
              <a:rPr lang="fr-FR" sz="6000" dirty="0"/>
              <a:t>	- le DEJEPS Kite,</a:t>
            </a:r>
          </a:p>
          <a:p>
            <a:r>
              <a:rPr lang="fr-FR" sz="6000" dirty="0"/>
              <a:t>	- le CQP d’AMV,</a:t>
            </a:r>
          </a:p>
          <a:p>
            <a:pPr lvl="0"/>
            <a:r>
              <a:rPr lang="fr-FR" sz="6000" dirty="0"/>
              <a:t>	- la formation continue des professionnels et des bénévoles (technique et pédagogique, qualité d’accueil,  </a:t>
            </a:r>
            <a:r>
              <a:rPr lang="fr-FR" sz="6000" dirty="0" err="1"/>
              <a:t>Paddle</a:t>
            </a:r>
            <a:r>
              <a:rPr lang="fr-FR" sz="6000" dirty="0"/>
              <a:t>, anglais technique… ).</a:t>
            </a:r>
          </a:p>
          <a:p>
            <a:endParaRPr lang="fr-FR" sz="4000" dirty="0"/>
          </a:p>
        </p:txBody>
      </p:sp>
      <p:sp>
        <p:nvSpPr>
          <p:cNvPr id="4" name="Heptagone 3"/>
          <p:cNvSpPr/>
          <p:nvPr/>
        </p:nvSpPr>
        <p:spPr>
          <a:xfrm>
            <a:off x="646514" y="5564902"/>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74208" y="5540583"/>
            <a:ext cx="88663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14</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845554" y="5525195"/>
            <a:ext cx="10178603" cy="954107"/>
          </a:xfrm>
          <a:prstGeom prst="rect">
            <a:avLst/>
          </a:prstGeom>
        </p:spPr>
        <p:txBody>
          <a:bodyPr wrap="square">
            <a:spAutoFit/>
          </a:bodyPr>
          <a:lstStyle/>
          <a:p>
            <a:pPr lvl="1" algn="ctr"/>
            <a:r>
              <a:rPr lang="fr-FR" sz="2800" dirty="0"/>
              <a:t>« </a:t>
            </a:r>
            <a:r>
              <a:rPr lang="fr-FR" sz="2800" b="1" i="1" dirty="0">
                <a:solidFill>
                  <a:srgbClr val="C00000"/>
                </a:solidFill>
              </a:rPr>
              <a:t>Consolidons et développons l’emploi hautement qualifié</a:t>
            </a:r>
          </a:p>
          <a:p>
            <a:pPr lvl="1" algn="ctr"/>
            <a:r>
              <a:rPr lang="fr-FR" sz="2800" b="1" i="1" dirty="0">
                <a:solidFill>
                  <a:srgbClr val="C00000"/>
                </a:solidFill>
              </a:rPr>
              <a:t> sur l’ensemble du territoire.</a:t>
            </a:r>
            <a:r>
              <a:rPr lang="fr-FR" sz="2800" dirty="0"/>
              <a:t> »</a:t>
            </a:r>
          </a:p>
        </p:txBody>
      </p:sp>
    </p:spTree>
    <p:extLst>
      <p:ext uri="{BB962C8B-B14F-4D97-AF65-F5344CB8AC3E}">
        <p14:creationId xmlns:p14="http://schemas.microsoft.com/office/powerpoint/2010/main" val="3916358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L’OCCITANIE : base arrière des JO PARIS 2024 </a:t>
            </a:r>
            <a:r>
              <a:rPr lang="fr-FR" i="1" dirty="0"/>
              <a:t>	</a:t>
            </a:r>
            <a:endParaRPr lang="fr-FR" dirty="0"/>
          </a:p>
        </p:txBody>
      </p:sp>
      <p:sp>
        <p:nvSpPr>
          <p:cNvPr id="3" name="Espace réservé du contenu 2"/>
          <p:cNvSpPr>
            <a:spLocks noGrp="1"/>
          </p:cNvSpPr>
          <p:nvPr>
            <p:ph sz="quarter" idx="10"/>
          </p:nvPr>
        </p:nvSpPr>
        <p:spPr>
          <a:xfrm>
            <a:off x="395818" y="1417778"/>
            <a:ext cx="10944191" cy="5070108"/>
          </a:xfrm>
        </p:spPr>
        <p:txBody>
          <a:bodyPr>
            <a:normAutofit/>
          </a:bodyPr>
          <a:lstStyle/>
          <a:p>
            <a:r>
              <a:rPr lang="fr-FR" sz="2400" b="1" dirty="0"/>
              <a:t>Une filière d’accès au Haut niveau </a:t>
            </a:r>
            <a:r>
              <a:rPr lang="fr-FR" sz="2400" dirty="0"/>
              <a:t>(Accession au haut niveau) :</a:t>
            </a:r>
          </a:p>
          <a:p>
            <a:r>
              <a:rPr lang="fr-FR" sz="2400" dirty="0"/>
              <a:t>	- un pôle espoir Occitanie voile, reposant sur le Centre d’Entrainement Régional Mauguio Carnon, regroupant les antennes de </a:t>
            </a:r>
            <a:r>
              <a:rPr lang="fr-FR" sz="2400" b="1" dirty="0"/>
              <a:t>Kite</a:t>
            </a:r>
            <a:r>
              <a:rPr lang="fr-FR" sz="2400" dirty="0"/>
              <a:t> Villeneuve les Maguelone kite foil et Leucate kite freestyle  (s’appuyant sur des clubs).</a:t>
            </a:r>
          </a:p>
          <a:p>
            <a:r>
              <a:rPr lang="fr-FR" sz="2400" b="1" dirty="0"/>
              <a:t>Une filière du Haut niveau </a:t>
            </a:r>
            <a:r>
              <a:rPr lang="fr-FR" sz="2400" dirty="0"/>
              <a:t>(Excellence) :</a:t>
            </a:r>
          </a:p>
          <a:p>
            <a:r>
              <a:rPr lang="fr-FR" sz="2400" dirty="0"/>
              <a:t>	- un pôle France Jeune </a:t>
            </a:r>
            <a:r>
              <a:rPr lang="fr-FR" sz="2400" b="1" dirty="0"/>
              <a:t>Voile « FOIL » </a:t>
            </a:r>
            <a:r>
              <a:rPr lang="fr-FR" sz="2400" dirty="0"/>
              <a:t>s’appuyant sur le Centre d’Entrainement Méditerranée (CEM) La Grande Motte qui prend en charge également la course au large et l’</a:t>
            </a:r>
            <a:r>
              <a:rPr lang="fr-FR" sz="2400" dirty="0" err="1"/>
              <a:t>inshore</a:t>
            </a:r>
            <a:r>
              <a:rPr lang="fr-FR" sz="2400" dirty="0"/>
              <a:t> (pôle Espoir). </a:t>
            </a:r>
          </a:p>
          <a:p>
            <a:endParaRPr lang="fr-FR" dirty="0"/>
          </a:p>
        </p:txBody>
      </p:sp>
      <p:sp>
        <p:nvSpPr>
          <p:cNvPr id="4" name="Heptagone 3"/>
          <p:cNvSpPr/>
          <p:nvPr/>
        </p:nvSpPr>
        <p:spPr>
          <a:xfrm>
            <a:off x="731940" y="5345038"/>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59709" y="5336108"/>
            <a:ext cx="88663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15</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609599" y="5323917"/>
            <a:ext cx="10730409" cy="954107"/>
          </a:xfrm>
          <a:prstGeom prst="rect">
            <a:avLst/>
          </a:prstGeom>
        </p:spPr>
        <p:txBody>
          <a:bodyPr wrap="square">
            <a:spAutoFit/>
          </a:bodyPr>
          <a:lstStyle/>
          <a:p>
            <a:pPr lvl="1" algn="ctr"/>
            <a:r>
              <a:rPr lang="fr-FR" sz="2800" dirty="0"/>
              <a:t>     « </a:t>
            </a:r>
            <a:r>
              <a:rPr lang="fr-FR" sz="2800" b="1" i="1" dirty="0">
                <a:solidFill>
                  <a:srgbClr val="C00000"/>
                </a:solidFill>
              </a:rPr>
              <a:t>Consolidons le centre d’entrainement des engins « à foils »  sur la méditerranée en vue des JO 2024.</a:t>
            </a:r>
            <a:r>
              <a:rPr lang="fr-FR" sz="2800" dirty="0"/>
              <a:t> »</a:t>
            </a:r>
          </a:p>
        </p:txBody>
      </p:sp>
    </p:spTree>
    <p:extLst>
      <p:ext uri="{BB962C8B-B14F-4D97-AF65-F5344CB8AC3E}">
        <p14:creationId xmlns:p14="http://schemas.microsoft.com/office/powerpoint/2010/main" val="15576735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4418" y="646651"/>
            <a:ext cx="10972800" cy="648072"/>
          </a:xfrm>
        </p:spPr>
        <p:txBody>
          <a:bodyPr>
            <a:normAutofit fontScale="90000"/>
          </a:bodyPr>
          <a:lstStyle/>
          <a:p>
            <a:r>
              <a:rPr lang="fr-FR" sz="3600" i="1" dirty="0"/>
              <a:t>LA VOILE CAP VERS L’INNOVATION</a:t>
            </a:r>
            <a:r>
              <a:rPr lang="fr-FR" i="1" dirty="0"/>
              <a:t> </a:t>
            </a:r>
            <a:br>
              <a:rPr lang="fr-FR" dirty="0"/>
            </a:br>
            <a:endParaRPr lang="fr-FR" dirty="0"/>
          </a:p>
        </p:txBody>
      </p:sp>
      <p:sp>
        <p:nvSpPr>
          <p:cNvPr id="3" name="Espace réservé du contenu 2"/>
          <p:cNvSpPr>
            <a:spLocks noGrp="1"/>
          </p:cNvSpPr>
          <p:nvPr>
            <p:ph sz="quarter" idx="10"/>
          </p:nvPr>
        </p:nvSpPr>
        <p:spPr>
          <a:xfrm>
            <a:off x="624418" y="1294723"/>
            <a:ext cx="10944191" cy="5454420"/>
          </a:xfrm>
        </p:spPr>
        <p:txBody>
          <a:bodyPr>
            <a:normAutofit/>
          </a:bodyPr>
          <a:lstStyle/>
          <a:p>
            <a:r>
              <a:rPr lang="fr-FR" sz="2800" dirty="0"/>
              <a:t>Les innovations technologiques dessinent la voile de demain :</a:t>
            </a:r>
          </a:p>
          <a:p>
            <a:r>
              <a:rPr lang="fr-FR" sz="2800" dirty="0"/>
              <a:t>- les matériaux composites de nouvelle génération, ailes, voiles, foils, font désormais parties intégrantes des bateaux de nouvelle génération.</a:t>
            </a:r>
          </a:p>
          <a:p>
            <a:pPr marL="457200" indent="-457200">
              <a:buFontTx/>
              <a:buChar char="-"/>
            </a:pPr>
            <a:r>
              <a:rPr lang="fr-FR" sz="2800" dirty="0"/>
              <a:t>ils sont déjà fortement développées au sein de la coupe de l’</a:t>
            </a:r>
            <a:r>
              <a:rPr lang="fr-FR" sz="2800" dirty="0" err="1"/>
              <a:t>America</a:t>
            </a:r>
            <a:r>
              <a:rPr lang="fr-FR" sz="2800" dirty="0"/>
              <a:t>, du Vendée Globe, du catamaran de sport, de la planche à voile et du Kiteboard,….</a:t>
            </a:r>
          </a:p>
          <a:p>
            <a:pPr marL="457200" indent="-457200">
              <a:buFontTx/>
              <a:buChar char="-"/>
            </a:pPr>
            <a:endParaRPr lang="fr-FR" sz="800" dirty="0"/>
          </a:p>
          <a:p>
            <a:r>
              <a:rPr lang="fr-FR" sz="2800" dirty="0"/>
              <a:t>L’olympisme en catamaran et ses filières d’accès sont désormais VOLANTS au sein du CEM.</a:t>
            </a:r>
          </a:p>
        </p:txBody>
      </p:sp>
      <p:sp>
        <p:nvSpPr>
          <p:cNvPr id="4" name="Heptagone 3"/>
          <p:cNvSpPr/>
          <p:nvPr/>
        </p:nvSpPr>
        <p:spPr>
          <a:xfrm>
            <a:off x="913531" y="5472809"/>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942065" y="5494942"/>
            <a:ext cx="88678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16</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845554" y="5402039"/>
            <a:ext cx="9628192" cy="954107"/>
          </a:xfrm>
          <a:prstGeom prst="rect">
            <a:avLst/>
          </a:prstGeom>
        </p:spPr>
        <p:txBody>
          <a:bodyPr wrap="square">
            <a:spAutoFit/>
          </a:bodyPr>
          <a:lstStyle/>
          <a:p>
            <a:pPr lvl="1" algn="ctr"/>
            <a:r>
              <a:rPr lang="fr-FR" sz="2800" dirty="0"/>
              <a:t>« </a:t>
            </a:r>
            <a:r>
              <a:rPr lang="fr-FR" sz="2800" b="1" i="1" dirty="0">
                <a:solidFill>
                  <a:srgbClr val="C00000"/>
                </a:solidFill>
              </a:rPr>
              <a:t>Supportons le CEM et ses potentiels de haut niveau</a:t>
            </a:r>
          </a:p>
          <a:p>
            <a:pPr lvl="1" algn="ctr"/>
            <a:r>
              <a:rPr lang="fr-FR" sz="2800" b="1" i="1" dirty="0">
                <a:solidFill>
                  <a:srgbClr val="C00000"/>
                </a:solidFill>
              </a:rPr>
              <a:t>en créant un « club des supporters ».</a:t>
            </a:r>
            <a:r>
              <a:rPr lang="fr-FR" sz="2800" dirty="0"/>
              <a:t> »</a:t>
            </a:r>
          </a:p>
        </p:txBody>
      </p:sp>
    </p:spTree>
    <p:extLst>
      <p:ext uri="{BB962C8B-B14F-4D97-AF65-F5344CB8AC3E}">
        <p14:creationId xmlns:p14="http://schemas.microsoft.com/office/powerpoint/2010/main" val="28125663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CREATION D’UNE COMMISSION « GRANDES MANISFESTATIONS » </a:t>
            </a:r>
          </a:p>
        </p:txBody>
      </p:sp>
      <p:sp>
        <p:nvSpPr>
          <p:cNvPr id="3" name="Espace réservé du contenu 2"/>
          <p:cNvSpPr>
            <a:spLocks noGrp="1"/>
          </p:cNvSpPr>
          <p:nvPr>
            <p:ph sz="quarter" idx="10"/>
          </p:nvPr>
        </p:nvSpPr>
        <p:spPr>
          <a:xfrm>
            <a:off x="609600" y="1404592"/>
            <a:ext cx="10944191" cy="4678221"/>
          </a:xfrm>
        </p:spPr>
        <p:txBody>
          <a:bodyPr>
            <a:noAutofit/>
          </a:bodyPr>
          <a:lstStyle/>
          <a:p>
            <a:r>
              <a:rPr lang="fr-FR" sz="3200" dirty="0"/>
              <a:t>Les compétitions internationales olympiques et les grands rassemblements des pratiquants ont un impact sur l’activité économique régionale :</a:t>
            </a:r>
          </a:p>
          <a:p>
            <a:pPr marL="342900" indent="-342900">
              <a:buFont typeface="Arial" panose="020B0604020202020204" pitchFamily="34" charset="0"/>
              <a:buChar char="•"/>
            </a:pPr>
            <a:r>
              <a:rPr lang="fr-FR" sz="3200" dirty="0"/>
              <a:t>en terme de nuitées,</a:t>
            </a:r>
          </a:p>
          <a:p>
            <a:pPr marL="342900" indent="-342900">
              <a:buFont typeface="Arial" panose="020B0604020202020204" pitchFamily="34" charset="0"/>
              <a:buChar char="•"/>
            </a:pPr>
            <a:r>
              <a:rPr lang="fr-FR" sz="3200" dirty="0"/>
              <a:t>en terme de repas,</a:t>
            </a:r>
          </a:p>
          <a:p>
            <a:pPr marL="342900" indent="-342900">
              <a:buFont typeface="Arial" panose="020B0604020202020204" pitchFamily="34" charset="0"/>
              <a:buChar char="•"/>
            </a:pPr>
            <a:r>
              <a:rPr lang="fr-FR" sz="3200" dirty="0"/>
              <a:t>en terme de retour média et promotion de la région (Etude d’impact).</a:t>
            </a:r>
          </a:p>
          <a:p>
            <a:pPr marL="342900" indent="-342900">
              <a:buFont typeface="Arial" panose="020B0604020202020204" pitchFamily="34" charset="0"/>
              <a:buChar char="•"/>
            </a:pPr>
            <a:endParaRPr lang="fr-FR" sz="800" dirty="0"/>
          </a:p>
          <a:p>
            <a:pPr algn="ctr"/>
            <a:r>
              <a:rPr lang="fr-FR" sz="2800" dirty="0"/>
              <a:t>« </a:t>
            </a:r>
            <a:r>
              <a:rPr lang="fr-FR" sz="2800" b="1" i="1" dirty="0">
                <a:solidFill>
                  <a:srgbClr val="C00000"/>
                </a:solidFill>
              </a:rPr>
              <a:t>Créons des manifestations nautiques</a:t>
            </a:r>
          </a:p>
          <a:p>
            <a:pPr algn="ctr"/>
            <a:r>
              <a:rPr lang="fr-FR" sz="2800" b="1" i="1" dirty="0">
                <a:solidFill>
                  <a:srgbClr val="C00000"/>
                </a:solidFill>
              </a:rPr>
              <a:t>contribuant au rayonnement territorial. </a:t>
            </a:r>
            <a:r>
              <a:rPr lang="fr-FR" sz="2800" dirty="0"/>
              <a:t> »</a:t>
            </a:r>
          </a:p>
          <a:p>
            <a:endParaRPr lang="fr-FR" sz="3200" dirty="0"/>
          </a:p>
        </p:txBody>
      </p:sp>
      <p:sp>
        <p:nvSpPr>
          <p:cNvPr id="4" name="Heptagone 3"/>
          <p:cNvSpPr/>
          <p:nvPr/>
        </p:nvSpPr>
        <p:spPr>
          <a:xfrm>
            <a:off x="831745" y="5413694"/>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831745" y="5397372"/>
            <a:ext cx="88678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17</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1924788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i="1" dirty="0"/>
              <a:t>UNE MISE AUX NORMES AVEC MODERNISATION DES STRUCTURES</a:t>
            </a:r>
            <a:endParaRPr lang="fr-FR" sz="2400" dirty="0"/>
          </a:p>
        </p:txBody>
      </p:sp>
      <p:sp>
        <p:nvSpPr>
          <p:cNvPr id="3" name="Espace réservé du contenu 2"/>
          <p:cNvSpPr>
            <a:spLocks noGrp="1"/>
          </p:cNvSpPr>
          <p:nvPr>
            <p:ph sz="quarter" idx="10"/>
          </p:nvPr>
        </p:nvSpPr>
        <p:spPr>
          <a:xfrm>
            <a:off x="1024720" y="1393371"/>
            <a:ext cx="10543889" cy="5268686"/>
          </a:xfrm>
        </p:spPr>
        <p:txBody>
          <a:bodyPr>
            <a:normAutofit/>
          </a:bodyPr>
          <a:lstStyle/>
          <a:p>
            <a:pPr algn="just"/>
            <a:r>
              <a:rPr lang="fr-FR" sz="2600" dirty="0"/>
              <a:t>	Les bases nautiques implantées sur le littoral et tout le territoire représentent un </a:t>
            </a:r>
            <a:r>
              <a:rPr lang="fr-FR" sz="2600" b="1" dirty="0"/>
              <a:t>patrimoine d’accès à l’eau</a:t>
            </a:r>
            <a:r>
              <a:rPr lang="fr-FR" sz="2600" dirty="0"/>
              <a:t>. Mettre ces installations au niveau de qualité attendu par les différentes publics accueillis permettra de conforter le plan de développement.</a:t>
            </a:r>
          </a:p>
          <a:p>
            <a:r>
              <a:rPr lang="fr-FR" sz="2600" b="1" dirty="0"/>
              <a:t>Les objectifs sont multiples : </a:t>
            </a:r>
            <a:endParaRPr lang="fr-FR" sz="2600" dirty="0"/>
          </a:p>
          <a:p>
            <a:pPr marL="342900" indent="-342900">
              <a:buFont typeface="Arial" panose="020B0604020202020204" pitchFamily="34" charset="0"/>
              <a:buChar char="•"/>
            </a:pPr>
            <a:r>
              <a:rPr lang="fr-FR" sz="2600" b="1" dirty="0"/>
              <a:t>un enjeu d’image </a:t>
            </a:r>
            <a:r>
              <a:rPr lang="fr-FR" sz="2600" dirty="0"/>
              <a:t>pour renouveler et diversifier les clientèles, </a:t>
            </a:r>
          </a:p>
          <a:p>
            <a:pPr marL="342900" indent="-342900">
              <a:buFont typeface="Arial" panose="020B0604020202020204" pitchFamily="34" charset="0"/>
              <a:buChar char="•"/>
            </a:pPr>
            <a:r>
              <a:rPr lang="fr-FR" sz="2600" b="1" dirty="0"/>
              <a:t>un enjeu d’intégration</a:t>
            </a:r>
            <a:r>
              <a:rPr lang="fr-FR" sz="2600" dirty="0"/>
              <a:t> au niveau territorial, y compris local,</a:t>
            </a:r>
          </a:p>
          <a:p>
            <a:pPr marL="342900" indent="-342900">
              <a:buFont typeface="Arial" panose="020B0604020202020204" pitchFamily="34" charset="0"/>
              <a:buChar char="•"/>
            </a:pPr>
            <a:r>
              <a:rPr lang="fr-FR" sz="2600" b="1" dirty="0"/>
              <a:t>un enjeu de méthode </a:t>
            </a:r>
            <a:r>
              <a:rPr lang="fr-FR" sz="2600" dirty="0"/>
              <a:t>pour porter des projets collectifs ambitieux.</a:t>
            </a:r>
          </a:p>
          <a:p>
            <a:endParaRPr lang="fr-FR" sz="2600" dirty="0"/>
          </a:p>
          <a:p>
            <a:pPr algn="ctr"/>
            <a:r>
              <a:rPr lang="fr-FR" sz="2600" b="1" i="1" dirty="0">
                <a:solidFill>
                  <a:srgbClr val="C00000"/>
                </a:solidFill>
              </a:rPr>
              <a:t>« Mettons en œuvre la rénovation et le développement du bâti </a:t>
            </a:r>
          </a:p>
          <a:p>
            <a:pPr algn="ctr"/>
            <a:r>
              <a:rPr lang="fr-FR" sz="2600" b="1" i="1" dirty="0">
                <a:solidFill>
                  <a:srgbClr val="C00000"/>
                </a:solidFill>
              </a:rPr>
              <a:t>avec accessibilité et économies d’énergie. »</a:t>
            </a:r>
            <a:endParaRPr lang="fr-FR" i="1" dirty="0">
              <a:solidFill>
                <a:srgbClr val="C00000"/>
              </a:solidFill>
            </a:endParaRPr>
          </a:p>
        </p:txBody>
      </p:sp>
      <p:sp>
        <p:nvSpPr>
          <p:cNvPr id="4" name="Heptagone 3"/>
          <p:cNvSpPr/>
          <p:nvPr/>
        </p:nvSpPr>
        <p:spPr>
          <a:xfrm>
            <a:off x="595681" y="5392932"/>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81404" y="5384002"/>
            <a:ext cx="88663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18</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105659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i="1" dirty="0"/>
              <a:t>UNE MISE A NIVEAU DES FLOTTES A USAGE COLLECTIF</a:t>
            </a:r>
            <a:endParaRPr lang="fr-FR" sz="2400" dirty="0"/>
          </a:p>
        </p:txBody>
      </p:sp>
      <p:sp>
        <p:nvSpPr>
          <p:cNvPr id="3" name="Espace réservé du contenu 2"/>
          <p:cNvSpPr>
            <a:spLocks noGrp="1"/>
          </p:cNvSpPr>
          <p:nvPr>
            <p:ph sz="quarter" idx="10"/>
          </p:nvPr>
        </p:nvSpPr>
        <p:spPr>
          <a:xfrm>
            <a:off x="1024720" y="1393371"/>
            <a:ext cx="10543889" cy="5268686"/>
          </a:xfrm>
        </p:spPr>
        <p:txBody>
          <a:bodyPr>
            <a:normAutofit fontScale="92500" lnSpcReduction="20000"/>
          </a:bodyPr>
          <a:lstStyle/>
          <a:p>
            <a:r>
              <a:rPr lang="fr-FR" sz="2600" dirty="0"/>
              <a:t>Les matériels nautiques mis à disposition des pratiquants non propriétaires doivent suivre l’évolution de la demande sociale (aspirations, évolution des pratiques, nouveaux supports,…).</a:t>
            </a:r>
          </a:p>
          <a:p>
            <a:r>
              <a:rPr lang="fr-FR" sz="2600" dirty="0"/>
              <a:t>Un plan « matériels nautiques » peut-être envisagé pour :</a:t>
            </a:r>
          </a:p>
          <a:p>
            <a:pPr marL="457200" indent="-457200">
              <a:buFontTx/>
              <a:buChar char="-"/>
            </a:pPr>
            <a:r>
              <a:rPr lang="fr-FR" sz="2600" dirty="0"/>
              <a:t>s’adapter aux pratiques, </a:t>
            </a:r>
          </a:p>
          <a:p>
            <a:pPr marL="457200" indent="-457200">
              <a:buFontTx/>
              <a:buChar char="-"/>
            </a:pPr>
            <a:r>
              <a:rPr lang="fr-FR" sz="2600" dirty="0"/>
              <a:t>Rénover les flottes à usage collectif,</a:t>
            </a:r>
          </a:p>
          <a:p>
            <a:pPr marL="457200" indent="-457200">
              <a:buFontTx/>
              <a:buChar char="-"/>
            </a:pPr>
            <a:r>
              <a:rPr lang="fr-FR" sz="2600" dirty="0"/>
              <a:t>Garantir l’attractivité des offres de pratique,</a:t>
            </a:r>
          </a:p>
          <a:p>
            <a:pPr marL="457200" indent="-457200">
              <a:buFontTx/>
              <a:buChar char="-"/>
            </a:pPr>
            <a:r>
              <a:rPr lang="fr-FR" sz="2600" dirty="0"/>
              <a:t>Assurer la sécurité des pratiquants.</a:t>
            </a:r>
          </a:p>
          <a:p>
            <a:pPr marL="457200" indent="-457200">
              <a:buFontTx/>
              <a:buChar char="-"/>
            </a:pPr>
            <a:endParaRPr lang="fr-FR" sz="2600" dirty="0"/>
          </a:p>
          <a:p>
            <a:pPr algn="ctr"/>
            <a:endParaRPr lang="fr-FR" sz="2600" b="1" i="1" dirty="0">
              <a:solidFill>
                <a:srgbClr val="C00000"/>
              </a:solidFill>
            </a:endParaRPr>
          </a:p>
          <a:p>
            <a:pPr algn="ctr"/>
            <a:endParaRPr lang="fr-FR" sz="2600" b="1" i="1" dirty="0">
              <a:solidFill>
                <a:srgbClr val="C00000"/>
              </a:solidFill>
            </a:endParaRPr>
          </a:p>
          <a:p>
            <a:pPr algn="ctr"/>
            <a:r>
              <a:rPr lang="fr-FR" sz="2600" b="1" i="1" dirty="0">
                <a:solidFill>
                  <a:srgbClr val="C00000"/>
                </a:solidFill>
              </a:rPr>
              <a:t>«  Programmons une montée en gamme et une homogénéisation </a:t>
            </a:r>
          </a:p>
          <a:p>
            <a:pPr algn="ctr"/>
            <a:r>
              <a:rPr lang="fr-FR" sz="2600" b="1" i="1" dirty="0">
                <a:solidFill>
                  <a:srgbClr val="C00000"/>
                </a:solidFill>
              </a:rPr>
              <a:t>du matériels nautiques. »</a:t>
            </a:r>
          </a:p>
          <a:p>
            <a:endParaRPr lang="fr-FR" dirty="0"/>
          </a:p>
        </p:txBody>
      </p:sp>
      <p:sp>
        <p:nvSpPr>
          <p:cNvPr id="4" name="Heptagone 3"/>
          <p:cNvSpPr/>
          <p:nvPr/>
        </p:nvSpPr>
        <p:spPr>
          <a:xfrm>
            <a:off x="595681" y="5392932"/>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81329" y="5384002"/>
            <a:ext cx="88678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19</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2042560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i="1" dirty="0"/>
              <a:t>AUTRE PRECONISATION : …………….</a:t>
            </a:r>
            <a:endParaRPr lang="fr-FR" sz="2400" dirty="0"/>
          </a:p>
        </p:txBody>
      </p:sp>
      <p:sp>
        <p:nvSpPr>
          <p:cNvPr id="3" name="Espace réservé du contenu 2"/>
          <p:cNvSpPr>
            <a:spLocks noGrp="1"/>
          </p:cNvSpPr>
          <p:nvPr>
            <p:ph sz="quarter" idx="10"/>
          </p:nvPr>
        </p:nvSpPr>
        <p:spPr>
          <a:xfrm>
            <a:off x="1024720" y="1393371"/>
            <a:ext cx="10543889" cy="5268686"/>
          </a:xfrm>
        </p:spPr>
        <p:txBody>
          <a:bodyPr>
            <a:normAutofit/>
          </a:bodyPr>
          <a:lstStyle/>
          <a:p>
            <a:r>
              <a:rPr lang="fr-FR" sz="2600" dirty="0"/>
              <a:t>Le </a:t>
            </a:r>
          </a:p>
          <a:p>
            <a:endParaRPr lang="fr-FR" sz="2600" b="1" i="1" dirty="0">
              <a:solidFill>
                <a:srgbClr val="C00000"/>
              </a:solidFill>
            </a:endParaRPr>
          </a:p>
          <a:p>
            <a:endParaRPr lang="fr-FR" sz="2600" b="1" i="1" dirty="0">
              <a:solidFill>
                <a:srgbClr val="C00000"/>
              </a:solidFill>
            </a:endParaRPr>
          </a:p>
          <a:p>
            <a:endParaRPr lang="fr-FR" sz="2600" b="1" i="1" dirty="0">
              <a:solidFill>
                <a:srgbClr val="C00000"/>
              </a:solidFill>
            </a:endParaRPr>
          </a:p>
          <a:p>
            <a:endParaRPr lang="fr-FR" sz="2600" b="1" i="1" dirty="0">
              <a:solidFill>
                <a:srgbClr val="C00000"/>
              </a:solidFill>
            </a:endParaRPr>
          </a:p>
          <a:p>
            <a:endParaRPr lang="fr-FR" sz="2600" b="1" i="1" dirty="0">
              <a:solidFill>
                <a:srgbClr val="C00000"/>
              </a:solidFill>
            </a:endParaRPr>
          </a:p>
          <a:p>
            <a:endParaRPr lang="fr-FR" sz="2600" b="1" i="1" dirty="0">
              <a:solidFill>
                <a:srgbClr val="C00000"/>
              </a:solidFill>
            </a:endParaRPr>
          </a:p>
          <a:p>
            <a:endParaRPr lang="fr-FR" sz="2600" b="1" i="1" dirty="0">
              <a:solidFill>
                <a:srgbClr val="C00000"/>
              </a:solidFill>
            </a:endParaRPr>
          </a:p>
          <a:p>
            <a:r>
              <a:rPr lang="fr-FR" sz="2600" b="1" i="1" dirty="0">
                <a:solidFill>
                  <a:srgbClr val="C00000"/>
                </a:solidFill>
              </a:rPr>
              <a:t>	«  Slogan : ……………………………………………………….. »</a:t>
            </a:r>
          </a:p>
          <a:p>
            <a:endParaRPr lang="fr-FR" dirty="0"/>
          </a:p>
        </p:txBody>
      </p:sp>
      <p:sp>
        <p:nvSpPr>
          <p:cNvPr id="4" name="Heptagone 3"/>
          <p:cNvSpPr/>
          <p:nvPr/>
        </p:nvSpPr>
        <p:spPr>
          <a:xfrm>
            <a:off x="595681" y="5392932"/>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81329" y="5384002"/>
            <a:ext cx="886781"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20</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4867673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2783" y="599212"/>
            <a:ext cx="10972800" cy="648072"/>
          </a:xfrm>
        </p:spPr>
        <p:txBody>
          <a:bodyPr/>
          <a:lstStyle/>
          <a:p>
            <a:r>
              <a:rPr lang="fr-FR" dirty="0">
                <a:solidFill>
                  <a:srgbClr val="C00000"/>
                </a:solidFill>
              </a:rPr>
              <a:t>RESUME</a:t>
            </a:r>
            <a:r>
              <a:rPr lang="fr-FR" dirty="0"/>
              <a:t>  DES 8 GRANDS AXES STRATEGIQUES </a:t>
            </a:r>
          </a:p>
        </p:txBody>
      </p:sp>
      <p:sp>
        <p:nvSpPr>
          <p:cNvPr id="3" name="Espace réservé du contenu 2"/>
          <p:cNvSpPr>
            <a:spLocks noGrp="1"/>
          </p:cNvSpPr>
          <p:nvPr>
            <p:ph sz="quarter" idx="10"/>
          </p:nvPr>
        </p:nvSpPr>
        <p:spPr>
          <a:xfrm>
            <a:off x="128789" y="1196752"/>
            <a:ext cx="12063211" cy="5661248"/>
          </a:xfrm>
        </p:spPr>
        <p:txBody>
          <a:bodyPr>
            <a:normAutofit/>
          </a:bodyPr>
          <a:lstStyle/>
          <a:p>
            <a:pPr marL="342900" indent="-342900">
              <a:buFontTx/>
              <a:buChar char="-"/>
            </a:pPr>
            <a:r>
              <a:rPr lang="fr-FR" sz="2000" b="1" i="1" dirty="0">
                <a:solidFill>
                  <a:schemeClr val="tx1"/>
                </a:solidFill>
              </a:rPr>
              <a:t>Tenir compte de l’augmentation des prérogatives des régions et des intercommunalités.</a:t>
            </a:r>
          </a:p>
          <a:p>
            <a:pPr marL="342900" indent="-342900" eaLnBrk="0" hangingPunct="0">
              <a:lnSpc>
                <a:spcPct val="40000"/>
              </a:lnSpc>
              <a:spcBef>
                <a:spcPct val="50000"/>
              </a:spcBef>
              <a:buSzTx/>
              <a:buFontTx/>
              <a:buChar char="-"/>
            </a:pPr>
            <a:r>
              <a:rPr lang="fr-FR" sz="2000" b="1" i="1" dirty="0">
                <a:solidFill>
                  <a:schemeClr val="tx1"/>
                </a:solidFill>
              </a:rPr>
              <a:t>Faire du sport de la voile le fil rouge d’un projet sociétal et des DSP autant d’opportunités de développement</a:t>
            </a:r>
            <a:r>
              <a:rPr lang="fr-FR" sz="1800" b="1" i="1" dirty="0">
                <a:solidFill>
                  <a:schemeClr val="tx1"/>
                </a:solidFill>
              </a:rPr>
              <a:t>.</a:t>
            </a:r>
          </a:p>
          <a:p>
            <a:pPr marL="342900" indent="-342900" eaLnBrk="0" hangingPunct="0">
              <a:lnSpc>
                <a:spcPct val="40000"/>
              </a:lnSpc>
              <a:spcBef>
                <a:spcPct val="50000"/>
              </a:spcBef>
              <a:buSzTx/>
              <a:buFontTx/>
              <a:buChar char="-"/>
            </a:pPr>
            <a:r>
              <a:rPr lang="fr-FR" sz="2000" b="1" i="1" dirty="0">
                <a:solidFill>
                  <a:schemeClr val="tx1"/>
                </a:solidFill>
              </a:rPr>
              <a:t>Construire et accompagner un plan de développement pluriannuel.</a:t>
            </a:r>
          </a:p>
          <a:p>
            <a:pPr marL="342900" indent="-342900" eaLnBrk="0" hangingPunct="0">
              <a:lnSpc>
                <a:spcPct val="40000"/>
              </a:lnSpc>
              <a:spcBef>
                <a:spcPct val="50000"/>
              </a:spcBef>
              <a:buSzTx/>
              <a:buFontTx/>
              <a:buChar char="-"/>
            </a:pPr>
            <a:r>
              <a:rPr lang="fr-FR" sz="2200" b="1" i="1" kern="1200" dirty="0">
                <a:solidFill>
                  <a:schemeClr val="tx1"/>
                </a:solidFill>
                <a:effectLst/>
              </a:rPr>
              <a:t>Mesurer le poids de notre secteur d’activité</a:t>
            </a:r>
            <a:r>
              <a:rPr lang="fr-FR" sz="1800" b="1" i="0" kern="1200" baseline="0" dirty="0">
                <a:solidFill>
                  <a:schemeClr val="tx1"/>
                </a:solidFill>
                <a:effectLst/>
              </a:rPr>
              <a:t> </a:t>
            </a:r>
            <a:r>
              <a:rPr lang="fr-FR" sz="2200" b="1" i="1" kern="1200" dirty="0">
                <a:solidFill>
                  <a:schemeClr val="tx1"/>
                </a:solidFill>
                <a:effectLst/>
              </a:rPr>
              <a:t>pour peser dans la politique territoriale.</a:t>
            </a:r>
          </a:p>
          <a:p>
            <a:pPr marL="342900" indent="-342900" eaLnBrk="0" hangingPunct="0">
              <a:lnSpc>
                <a:spcPct val="40000"/>
              </a:lnSpc>
              <a:spcBef>
                <a:spcPct val="50000"/>
              </a:spcBef>
              <a:buSzTx/>
              <a:buFontTx/>
              <a:buChar char="-"/>
            </a:pPr>
            <a:r>
              <a:rPr lang="fr-FR" sz="2200" b="1" i="1" kern="1200" dirty="0">
                <a:solidFill>
                  <a:schemeClr val="tx1"/>
                </a:solidFill>
                <a:effectLst/>
              </a:rPr>
              <a:t>Mutualiser et coopérer</a:t>
            </a:r>
            <a:r>
              <a:rPr lang="fr-FR" sz="1600" b="1" i="0" kern="1200" baseline="0" dirty="0">
                <a:solidFill>
                  <a:schemeClr val="tx1"/>
                </a:solidFill>
                <a:effectLst/>
              </a:rPr>
              <a:t> </a:t>
            </a:r>
            <a:r>
              <a:rPr lang="fr-FR" sz="2200" b="1" i="1" kern="1200" dirty="0">
                <a:solidFill>
                  <a:schemeClr val="tx1"/>
                </a:solidFill>
                <a:effectLst/>
              </a:rPr>
              <a:t>pour être plus forts ensemble.</a:t>
            </a:r>
          </a:p>
          <a:p>
            <a:pPr marL="342900" indent="-342900" eaLnBrk="0" hangingPunct="0">
              <a:lnSpc>
                <a:spcPct val="40000"/>
              </a:lnSpc>
              <a:spcBef>
                <a:spcPct val="50000"/>
              </a:spcBef>
              <a:buSzTx/>
              <a:buFontTx/>
              <a:buChar char="-"/>
            </a:pPr>
            <a:r>
              <a:rPr lang="fr-FR" sz="2200" b="1" i="1" kern="1200" dirty="0">
                <a:solidFill>
                  <a:schemeClr val="tx1"/>
                </a:solidFill>
                <a:effectLst/>
              </a:rPr>
              <a:t>Préserver l’accès à l’eau au service du plus grand nombre. </a:t>
            </a:r>
          </a:p>
          <a:p>
            <a:pPr marL="342900" indent="-342900" eaLnBrk="0" hangingPunct="0">
              <a:lnSpc>
                <a:spcPct val="40000"/>
              </a:lnSpc>
              <a:spcBef>
                <a:spcPct val="50000"/>
              </a:spcBef>
              <a:buSzTx/>
              <a:buFontTx/>
              <a:buChar char="-"/>
            </a:pPr>
            <a:r>
              <a:rPr lang="fr-FR" sz="2200" b="1" i="1" kern="1200" dirty="0">
                <a:solidFill>
                  <a:schemeClr val="tx1"/>
                </a:solidFill>
                <a:effectLst/>
              </a:rPr>
              <a:t>Ancrer dans les esprits la culture de la mer, de ses activités de loisir et de la préservation </a:t>
            </a:r>
          </a:p>
          <a:p>
            <a:pPr eaLnBrk="0" hangingPunct="0">
              <a:lnSpc>
                <a:spcPct val="40000"/>
              </a:lnSpc>
              <a:spcBef>
                <a:spcPct val="50000"/>
              </a:spcBef>
              <a:buSzTx/>
            </a:pPr>
            <a:r>
              <a:rPr lang="fr-FR" b="1" i="1" dirty="0">
                <a:solidFill>
                  <a:schemeClr val="tx1"/>
                </a:solidFill>
              </a:rPr>
              <a:t>      </a:t>
            </a:r>
            <a:r>
              <a:rPr lang="fr-FR" sz="2200" b="1" i="1" kern="1200" dirty="0">
                <a:solidFill>
                  <a:schemeClr val="tx1"/>
                </a:solidFill>
                <a:effectLst/>
              </a:rPr>
              <a:t>de son environnement.</a:t>
            </a:r>
          </a:p>
          <a:p>
            <a:pPr marL="342900" indent="-342900" eaLnBrk="0" hangingPunct="0">
              <a:lnSpc>
                <a:spcPct val="40000"/>
              </a:lnSpc>
              <a:spcBef>
                <a:spcPct val="50000"/>
              </a:spcBef>
              <a:buSzTx/>
              <a:buFontTx/>
              <a:buChar char="-"/>
            </a:pPr>
            <a:r>
              <a:rPr lang="fr-FR" sz="2200" b="1" i="1" kern="1200" dirty="0">
                <a:solidFill>
                  <a:schemeClr val="tx1"/>
                </a:solidFill>
                <a:effectLst/>
              </a:rPr>
              <a:t>Former à un usage maitrisé, sécurisé et respectueux</a:t>
            </a:r>
            <a:r>
              <a:rPr lang="fr-FR" sz="2200" b="1" i="0" kern="1200" baseline="0" dirty="0">
                <a:solidFill>
                  <a:schemeClr val="tx1"/>
                </a:solidFill>
                <a:effectLst/>
              </a:rPr>
              <a:t> </a:t>
            </a:r>
            <a:r>
              <a:rPr lang="fr-FR" sz="2200" b="1" i="1" kern="1200" dirty="0">
                <a:solidFill>
                  <a:schemeClr val="tx1"/>
                </a:solidFill>
                <a:effectLst/>
              </a:rPr>
              <a:t>de la mer et des plans d’eau.</a:t>
            </a:r>
          </a:p>
          <a:p>
            <a:pPr marL="342900" indent="-342900" eaLnBrk="0" hangingPunct="0">
              <a:lnSpc>
                <a:spcPct val="40000"/>
              </a:lnSpc>
              <a:spcBef>
                <a:spcPct val="50000"/>
              </a:spcBef>
              <a:buSzTx/>
              <a:buFontTx/>
              <a:buChar char="-"/>
            </a:pPr>
            <a:endParaRPr lang="fr-FR" sz="2200" b="1" i="1" kern="1200" dirty="0">
              <a:solidFill>
                <a:schemeClr val="tx2"/>
              </a:solidFill>
              <a:effectLst/>
              <a:latin typeface="+mn-lt"/>
              <a:ea typeface="+mn-ea"/>
              <a:cs typeface="+mn-cs"/>
            </a:endParaRPr>
          </a:p>
          <a:p>
            <a:pPr marL="342900" indent="-342900" eaLnBrk="0" hangingPunct="0">
              <a:lnSpc>
                <a:spcPct val="40000"/>
              </a:lnSpc>
              <a:spcBef>
                <a:spcPct val="50000"/>
              </a:spcBef>
              <a:buSzTx/>
              <a:buFontTx/>
              <a:buChar char="-"/>
            </a:pPr>
            <a:endParaRPr lang="fr-FR" sz="1800" dirty="0">
              <a:effectLst/>
            </a:endParaRPr>
          </a:p>
          <a:p>
            <a:pPr marL="342900" indent="-342900" eaLnBrk="0" hangingPunct="0">
              <a:lnSpc>
                <a:spcPct val="40000"/>
              </a:lnSpc>
              <a:spcBef>
                <a:spcPct val="50000"/>
              </a:spcBef>
              <a:buSzTx/>
              <a:buFontTx/>
              <a:buChar char="-"/>
            </a:pPr>
            <a:endParaRPr lang="fr-FR" sz="2000" b="1" i="1" dirty="0">
              <a:solidFill>
                <a:srgbClr val="C00000"/>
              </a:solidFill>
            </a:endParaRPr>
          </a:p>
          <a:p>
            <a:pPr marL="342900" indent="-342900">
              <a:buFontTx/>
              <a:buChar char="-"/>
            </a:pPr>
            <a:endParaRPr lang="fr-FR" sz="2000" b="1" i="1" dirty="0">
              <a:solidFill>
                <a:srgbClr val="C00000"/>
              </a:solidFill>
            </a:endParaRPr>
          </a:p>
          <a:p>
            <a:pPr marL="342900" indent="-342900">
              <a:buFontTx/>
              <a:buChar char="-"/>
            </a:pPr>
            <a:endParaRPr lang="fr-FR" sz="2400" dirty="0"/>
          </a:p>
          <a:p>
            <a:pPr marL="342900" indent="-342900">
              <a:buFontTx/>
              <a:buChar char="-"/>
            </a:pPr>
            <a:endParaRPr lang="fr-FR" sz="2400" dirty="0"/>
          </a:p>
          <a:p>
            <a:pPr marL="342900" indent="-342900">
              <a:buFontTx/>
              <a:buChar char="-"/>
            </a:pPr>
            <a:endParaRPr lang="fr-FR" sz="2400" dirty="0"/>
          </a:p>
          <a:p>
            <a:pPr marL="342900" indent="-342900">
              <a:buFontTx/>
              <a:buChar char="-"/>
            </a:pPr>
            <a:endParaRPr lang="fr-FR" dirty="0"/>
          </a:p>
          <a:p>
            <a:pPr marL="342900" indent="-342900">
              <a:buFontTx/>
              <a:buChar char="-"/>
            </a:pPr>
            <a:endParaRPr lang="fr-FR" dirty="0"/>
          </a:p>
          <a:p>
            <a:pPr marL="342900" indent="-342900">
              <a:buFontTx/>
              <a:buChar char="-"/>
            </a:pPr>
            <a:endParaRPr lang="fr-FR" dirty="0"/>
          </a:p>
        </p:txBody>
      </p:sp>
    </p:spTree>
    <p:extLst>
      <p:ext uri="{BB962C8B-B14F-4D97-AF65-F5344CB8AC3E}">
        <p14:creationId xmlns:p14="http://schemas.microsoft.com/office/powerpoint/2010/main" val="38862977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RESUME</a:t>
            </a:r>
            <a:r>
              <a:rPr lang="fr-FR" dirty="0"/>
              <a:t>  DES GRANDES ACTIONS DU PLAN PROPOSE </a:t>
            </a:r>
          </a:p>
        </p:txBody>
      </p:sp>
      <p:sp>
        <p:nvSpPr>
          <p:cNvPr id="3" name="Espace réservé du contenu 2"/>
          <p:cNvSpPr>
            <a:spLocks noGrp="1"/>
          </p:cNvSpPr>
          <p:nvPr>
            <p:ph sz="quarter" idx="10"/>
          </p:nvPr>
        </p:nvSpPr>
        <p:spPr>
          <a:xfrm>
            <a:off x="391886" y="1196752"/>
            <a:ext cx="11176723" cy="5661248"/>
          </a:xfrm>
        </p:spPr>
        <p:txBody>
          <a:bodyPr>
            <a:normAutofit fontScale="32500" lnSpcReduction="20000"/>
          </a:bodyPr>
          <a:lstStyle/>
          <a:p>
            <a:pPr marL="0" indent="0">
              <a:buFontTx/>
              <a:buNone/>
            </a:pPr>
            <a:r>
              <a:rPr lang="fr-FR" sz="2900" b="1" dirty="0"/>
              <a:t>La VOILE :</a:t>
            </a:r>
          </a:p>
          <a:p>
            <a:pPr marL="342900" indent="-342900">
              <a:buFontTx/>
              <a:buChar char="-"/>
            </a:pPr>
            <a:r>
              <a:rPr lang="fr-FR" sz="2900" b="1" dirty="0"/>
              <a:t>1-</a:t>
            </a:r>
            <a:r>
              <a:rPr lang="fr-FR" sz="2900" b="1" baseline="0" dirty="0"/>
              <a:t> </a:t>
            </a:r>
            <a:r>
              <a:rPr lang="fr-FR" sz="2900" b="1" dirty="0"/>
              <a:t>AU CŒUR DE L’ANIMATION DES </a:t>
            </a:r>
            <a:r>
              <a:rPr lang="fr-FR" sz="2900" b="1" dirty="0">
                <a:solidFill>
                  <a:schemeClr val="accent5">
                    <a:lumMod val="60000"/>
                    <a:lumOff val="40000"/>
                  </a:schemeClr>
                </a:solidFill>
              </a:rPr>
              <a:t>PORTS</a:t>
            </a:r>
            <a:r>
              <a:rPr lang="fr-FR" sz="2900" b="1" dirty="0"/>
              <a:t> </a:t>
            </a:r>
          </a:p>
          <a:p>
            <a:pPr marL="342900" marR="0" lvl="0" indent="-342900" algn="l" defTabSz="914400" rtl="0" eaLnBrk="1" fontAlgn="auto" latinLnBrk="0" hangingPunct="1">
              <a:lnSpc>
                <a:spcPct val="90000"/>
              </a:lnSpc>
              <a:spcBef>
                <a:spcPts val="600"/>
              </a:spcBef>
              <a:spcAft>
                <a:spcPts val="600"/>
              </a:spcAft>
              <a:buClrTx/>
              <a:buSzTx/>
              <a:buFontTx/>
              <a:buChar char="-"/>
              <a:tabLst/>
              <a:defRPr/>
            </a:pPr>
            <a:r>
              <a:rPr lang="fr-FR" sz="2200" b="1" kern="1200" dirty="0">
                <a:solidFill>
                  <a:schemeClr val="tx2"/>
                </a:solidFill>
                <a:effectLst/>
                <a:latin typeface="+mn-lt"/>
                <a:ea typeface="+mn-ea"/>
                <a:cs typeface="+mn-cs"/>
              </a:rPr>
              <a:t>2-</a:t>
            </a:r>
            <a:r>
              <a:rPr lang="fr-FR" sz="2200" b="1" kern="1200" baseline="0" dirty="0">
                <a:solidFill>
                  <a:schemeClr val="tx2"/>
                </a:solidFill>
                <a:effectLst/>
                <a:latin typeface="+mn-lt"/>
                <a:ea typeface="+mn-ea"/>
                <a:cs typeface="+mn-cs"/>
              </a:rPr>
              <a:t> </a:t>
            </a:r>
            <a:r>
              <a:rPr lang="fr-FR" sz="2200" b="1" kern="1200" dirty="0">
                <a:solidFill>
                  <a:schemeClr val="tx2"/>
                </a:solidFill>
                <a:effectLst/>
                <a:latin typeface="+mn-lt"/>
                <a:ea typeface="+mn-ea"/>
                <a:cs typeface="+mn-cs"/>
              </a:rPr>
              <a:t>ANIMATION ET DE SÉCURISATION DES « </a:t>
            </a:r>
            <a:r>
              <a:rPr lang="fr-FR" sz="2200" b="1" kern="1200" dirty="0">
                <a:solidFill>
                  <a:schemeClr val="accent5">
                    <a:lumMod val="60000"/>
                    <a:lumOff val="40000"/>
                  </a:schemeClr>
                </a:solidFill>
                <a:effectLst/>
                <a:latin typeface="+mn-lt"/>
                <a:ea typeface="+mn-ea"/>
                <a:cs typeface="+mn-cs"/>
              </a:rPr>
              <a:t>SITES DE VOILE LÉGÈRE </a:t>
            </a:r>
            <a:r>
              <a:rPr lang="fr-FR" sz="2200" b="1" kern="1200" dirty="0">
                <a:solidFill>
                  <a:schemeClr val="tx2"/>
                </a:solidFill>
                <a:effectLst/>
                <a:latin typeface="+mn-lt"/>
                <a:ea typeface="+mn-ea"/>
                <a:cs typeface="+mn-cs"/>
              </a:rPr>
              <a:t>» </a:t>
            </a:r>
            <a:endParaRPr lang="fr-FR" sz="2900" b="1" dirty="0"/>
          </a:p>
          <a:p>
            <a:pPr marL="342900" marR="0" lvl="0" indent="-342900" algn="l" defTabSz="914400" rtl="0" eaLnBrk="1" fontAlgn="auto" latinLnBrk="0" hangingPunct="1">
              <a:lnSpc>
                <a:spcPct val="90000"/>
              </a:lnSpc>
              <a:spcBef>
                <a:spcPts val="600"/>
              </a:spcBef>
              <a:spcAft>
                <a:spcPts val="600"/>
              </a:spcAft>
              <a:buClrTx/>
              <a:buSzTx/>
              <a:buFontTx/>
              <a:buChar char="-"/>
              <a:tabLst/>
              <a:defRPr/>
            </a:pPr>
            <a:r>
              <a:rPr lang="fr-FR" sz="2900" b="1" dirty="0"/>
              <a:t>3- </a:t>
            </a:r>
            <a:r>
              <a:rPr lang="fr-FR" sz="2200" b="1" kern="1200" dirty="0">
                <a:solidFill>
                  <a:schemeClr val="tx2"/>
                </a:solidFill>
                <a:effectLst/>
                <a:latin typeface="+mn-lt"/>
                <a:ea typeface="+mn-ea"/>
                <a:cs typeface="+mn-cs"/>
              </a:rPr>
              <a:t>ANIMATION ET SÉCURISATION DES « </a:t>
            </a:r>
            <a:r>
              <a:rPr lang="fr-FR" sz="2200" b="1" kern="1200" dirty="0">
                <a:solidFill>
                  <a:schemeClr val="accent1">
                    <a:lumMod val="75000"/>
                  </a:schemeClr>
                </a:solidFill>
                <a:effectLst/>
                <a:latin typeface="+mn-lt"/>
                <a:ea typeface="+mn-ea"/>
                <a:cs typeface="+mn-cs"/>
              </a:rPr>
              <a:t>SPOTS DE KITE</a:t>
            </a:r>
            <a:r>
              <a:rPr lang="fr-FR" sz="2200" b="1" kern="1200" dirty="0">
                <a:solidFill>
                  <a:schemeClr val="tx2"/>
                </a:solidFill>
                <a:effectLst/>
                <a:latin typeface="+mn-lt"/>
                <a:ea typeface="+mn-ea"/>
                <a:cs typeface="+mn-cs"/>
              </a:rPr>
              <a:t> » </a:t>
            </a:r>
            <a:endParaRPr lang="fr-FR" sz="2900" b="1" dirty="0"/>
          </a:p>
          <a:p>
            <a:pPr marL="342900" indent="-342900">
              <a:buFontTx/>
              <a:buChar char="-"/>
            </a:pPr>
            <a:r>
              <a:rPr lang="fr-FR" sz="2900" b="1" dirty="0"/>
              <a:t>4- ANIMATION DES ZONES RURALES </a:t>
            </a:r>
            <a:r>
              <a:rPr lang="fr-FR" sz="2900" b="1" dirty="0">
                <a:solidFill>
                  <a:srgbClr val="00B050"/>
                </a:solidFill>
              </a:rPr>
              <a:t>« </a:t>
            </a:r>
            <a:r>
              <a:rPr lang="fr-FR" sz="2900" b="1" dirty="0">
                <a:solidFill>
                  <a:schemeClr val="accent6"/>
                </a:solidFill>
              </a:rPr>
              <a:t>VOILE VERTE</a:t>
            </a:r>
            <a:r>
              <a:rPr lang="fr-FR" sz="2900" b="1" dirty="0">
                <a:solidFill>
                  <a:srgbClr val="00B050"/>
                </a:solidFill>
              </a:rPr>
              <a:t> » </a:t>
            </a:r>
          </a:p>
          <a:p>
            <a:pPr marL="342900" indent="-342900">
              <a:buFontTx/>
              <a:buChar char="-"/>
            </a:pPr>
            <a:r>
              <a:rPr lang="fr-FR" sz="2900" b="1" dirty="0"/>
              <a:t>5- LE</a:t>
            </a:r>
            <a:r>
              <a:rPr lang="fr-FR" sz="2900" b="1" baseline="0" dirty="0"/>
              <a:t> LABEL « </a:t>
            </a:r>
            <a:r>
              <a:rPr lang="fr-FR" sz="2900" b="1" dirty="0">
                <a:solidFill>
                  <a:srgbClr val="C00000"/>
                </a:solidFill>
              </a:rPr>
              <a:t>QUALITE TOURISME</a:t>
            </a:r>
            <a:r>
              <a:rPr lang="fr-FR" sz="2900" b="1" dirty="0"/>
              <a:t> »  AU CŒUR DE L’OFFRE TOURISTIQUE</a:t>
            </a:r>
            <a:r>
              <a:rPr lang="fr-FR" sz="2900" b="1" baseline="0" dirty="0"/>
              <a:t> </a:t>
            </a:r>
          </a:p>
          <a:p>
            <a:pPr marL="342900" indent="-342900">
              <a:buFontTx/>
              <a:buChar char="-"/>
            </a:pPr>
            <a:r>
              <a:rPr lang="fr-FR" sz="2900" b="1" baseline="0" dirty="0"/>
              <a:t>6- </a:t>
            </a:r>
            <a:r>
              <a:rPr lang="fr-FR" sz="3200" b="1" dirty="0"/>
              <a:t>L’IDENTITE DU « </a:t>
            </a:r>
            <a:r>
              <a:rPr lang="fr-FR" sz="3200" b="1" dirty="0">
                <a:solidFill>
                  <a:srgbClr val="C00000"/>
                </a:solidFill>
              </a:rPr>
              <a:t>CENTRE NAUTIQUE</a:t>
            </a:r>
            <a:r>
              <a:rPr lang="fr-FR" sz="3200" b="1" baseline="0" dirty="0">
                <a:solidFill>
                  <a:srgbClr val="C00000"/>
                </a:solidFill>
              </a:rPr>
              <a:t> </a:t>
            </a:r>
            <a:r>
              <a:rPr lang="fr-FR" sz="3200" b="1" dirty="0"/>
              <a:t>»</a:t>
            </a:r>
          </a:p>
          <a:p>
            <a:pPr marL="342900" indent="-342900">
              <a:buFontTx/>
              <a:buChar char="-"/>
            </a:pPr>
            <a:r>
              <a:rPr lang="fr-FR" sz="3200" b="1" dirty="0"/>
              <a:t>7-</a:t>
            </a:r>
            <a:r>
              <a:rPr lang="fr-FR" sz="3200" b="1" baseline="0" dirty="0"/>
              <a:t> UN VECTEUR DE</a:t>
            </a:r>
            <a:r>
              <a:rPr lang="fr-FR" sz="2800" b="1" dirty="0"/>
              <a:t> </a:t>
            </a:r>
            <a:r>
              <a:rPr lang="fr-FR" sz="2800" b="1" dirty="0">
                <a:solidFill>
                  <a:schemeClr val="accent6">
                    <a:lumMod val="60000"/>
                    <a:lumOff val="40000"/>
                  </a:schemeClr>
                </a:solidFill>
              </a:rPr>
              <a:t>MISSIONS DE SERVICE PUBLIC</a:t>
            </a:r>
            <a:endParaRPr lang="fr-FR" sz="2800" b="0" dirty="0">
              <a:solidFill>
                <a:schemeClr val="accent6">
                  <a:lumMod val="60000"/>
                  <a:lumOff val="40000"/>
                </a:schemeClr>
              </a:solidFill>
            </a:endParaRPr>
          </a:p>
          <a:p>
            <a:pPr marL="342900" indent="-342900">
              <a:buFontTx/>
              <a:buChar char="-"/>
            </a:pPr>
            <a:r>
              <a:rPr lang="fr-FR" sz="2800" b="0" dirty="0"/>
              <a:t>8-</a:t>
            </a:r>
            <a:r>
              <a:rPr lang="fr-FR" sz="2800" b="0" baseline="0" dirty="0"/>
              <a:t> UNE OFFRE </a:t>
            </a:r>
            <a:r>
              <a:rPr lang="fr-FR" sz="2800" b="0" baseline="0" dirty="0">
                <a:solidFill>
                  <a:srgbClr val="0070C0"/>
                </a:solidFill>
              </a:rPr>
              <a:t>DIVERSIFIEE</a:t>
            </a:r>
          </a:p>
          <a:p>
            <a:pPr marL="342900" indent="-342900">
              <a:buFontTx/>
              <a:buChar char="-"/>
            </a:pPr>
            <a:r>
              <a:rPr lang="fr-FR" sz="2800" b="0" baseline="0" dirty="0"/>
              <a:t>9- UNE OFFRE </a:t>
            </a:r>
            <a:r>
              <a:rPr lang="fr-FR" sz="2800" b="0" baseline="0" dirty="0">
                <a:solidFill>
                  <a:srgbClr val="0070C0"/>
                </a:solidFill>
              </a:rPr>
              <a:t>ACCESSIBLE</a:t>
            </a:r>
          </a:p>
          <a:p>
            <a:pPr marL="342900" indent="-342900">
              <a:buFontTx/>
              <a:buChar char="-"/>
            </a:pPr>
            <a:r>
              <a:rPr lang="fr-FR" sz="2800" b="0" baseline="0" dirty="0"/>
              <a:t>10- UNE DEMARCHE DE </a:t>
            </a:r>
            <a:r>
              <a:rPr lang="fr-FR" sz="2800" b="0" baseline="0" dirty="0">
                <a:solidFill>
                  <a:srgbClr val="0070C0"/>
                </a:solidFill>
              </a:rPr>
              <a:t>FIDELISATION</a:t>
            </a:r>
            <a:r>
              <a:rPr lang="fr-FR" sz="2800" b="0" baseline="0" dirty="0"/>
              <a:t> DES PRATIQUANTS</a:t>
            </a:r>
          </a:p>
          <a:p>
            <a:pPr marL="342900" indent="-342900">
              <a:buFontTx/>
              <a:buChar char="-"/>
            </a:pPr>
            <a:r>
              <a:rPr lang="fr-FR" sz="2800" b="0" baseline="0" dirty="0"/>
              <a:t>11- </a:t>
            </a:r>
            <a:r>
              <a:rPr lang="fr-FR" sz="2000" i="0" dirty="0"/>
              <a:t>UN SCHEMA D’ORGANISATION DE </a:t>
            </a:r>
            <a:r>
              <a:rPr lang="fr-FR" sz="2000" i="0" dirty="0">
                <a:solidFill>
                  <a:srgbClr val="0070C0"/>
                </a:solidFill>
              </a:rPr>
              <a:t>PRATIQUES COMPETITIVES</a:t>
            </a:r>
          </a:p>
          <a:p>
            <a:pPr marL="342900" indent="-342900">
              <a:buFontTx/>
              <a:buChar char="-"/>
            </a:pPr>
            <a:r>
              <a:rPr lang="fr-FR" sz="2000" i="0" dirty="0"/>
              <a:t>12-</a:t>
            </a:r>
            <a:r>
              <a:rPr lang="fr-FR" sz="2000" i="0" baseline="0" dirty="0"/>
              <a:t> UNE OFFRE</a:t>
            </a:r>
            <a:r>
              <a:rPr lang="fr-FR" sz="2000" i="0" dirty="0"/>
              <a:t> </a:t>
            </a:r>
            <a:r>
              <a:rPr lang="fr-FR" sz="2000" i="0" dirty="0">
                <a:solidFill>
                  <a:schemeClr val="accent4">
                    <a:lumMod val="60000"/>
                    <a:lumOff val="40000"/>
                  </a:schemeClr>
                </a:solidFill>
              </a:rPr>
              <a:t>HANDI</a:t>
            </a:r>
            <a:r>
              <a:rPr lang="fr-FR" sz="2000" i="0" dirty="0"/>
              <a:t> SUR TOUT LE TERRITOIRE</a:t>
            </a:r>
          </a:p>
          <a:p>
            <a:pPr marL="342900" indent="-342900">
              <a:buFontTx/>
              <a:buChar char="-"/>
            </a:pPr>
            <a:r>
              <a:rPr lang="fr-FR" sz="2000" i="0" dirty="0"/>
              <a:t>13- LA VOILE AU </a:t>
            </a:r>
            <a:r>
              <a:rPr lang="fr-FR" sz="2000" i="0" dirty="0">
                <a:solidFill>
                  <a:schemeClr val="accent6">
                    <a:lumMod val="60000"/>
                    <a:lumOff val="40000"/>
                  </a:schemeClr>
                </a:solidFill>
              </a:rPr>
              <a:t>FEMININ</a:t>
            </a:r>
          </a:p>
          <a:p>
            <a:pPr marL="342900" indent="-342900">
              <a:buFontTx/>
              <a:buChar char="-"/>
            </a:pPr>
            <a:r>
              <a:rPr lang="fr-FR" sz="2000" b="1" i="0" dirty="0"/>
              <a:t>14-</a:t>
            </a:r>
            <a:r>
              <a:rPr lang="fr-FR" sz="2000" b="1" i="0" baseline="0" dirty="0"/>
              <a:t> </a:t>
            </a:r>
            <a:r>
              <a:rPr lang="fr-FR" sz="2900" b="1" i="0" dirty="0"/>
              <a:t>LA </a:t>
            </a:r>
            <a:r>
              <a:rPr lang="fr-FR" sz="2900" b="1" i="0" dirty="0">
                <a:solidFill>
                  <a:srgbClr val="C00000"/>
                </a:solidFill>
              </a:rPr>
              <a:t>FORMATION</a:t>
            </a:r>
            <a:r>
              <a:rPr lang="fr-FR" sz="2900" b="1" i="0" dirty="0"/>
              <a:t> AU SERVICE DU PROJET</a:t>
            </a:r>
          </a:p>
          <a:p>
            <a:pPr marL="342900" indent="-342900">
              <a:buFontTx/>
              <a:buChar char="-"/>
            </a:pPr>
            <a:r>
              <a:rPr lang="fr-FR" sz="2900" b="1" i="0" dirty="0"/>
              <a:t>15- L’OCITANIE</a:t>
            </a:r>
            <a:r>
              <a:rPr lang="fr-FR" sz="2900" b="1" i="0" baseline="0" dirty="0"/>
              <a:t> « </a:t>
            </a:r>
            <a:r>
              <a:rPr lang="fr-FR" sz="2900" b="1" i="0" baseline="0" dirty="0">
                <a:solidFill>
                  <a:srgbClr val="00B0F0"/>
                </a:solidFill>
              </a:rPr>
              <a:t>POLES GLISSE ET FOOIL</a:t>
            </a:r>
            <a:r>
              <a:rPr lang="fr-FR" sz="2900" b="1" i="0" baseline="0" dirty="0"/>
              <a:t> »</a:t>
            </a:r>
          </a:p>
          <a:p>
            <a:pPr marL="342900" indent="-342900">
              <a:buFontTx/>
              <a:buChar char="-"/>
            </a:pPr>
            <a:r>
              <a:rPr lang="fr-FR" sz="2900" b="1" i="0" dirty="0"/>
              <a:t>16- UNE COMMISSION « </a:t>
            </a:r>
            <a:r>
              <a:rPr lang="fr-FR" sz="2900" b="1" i="0" dirty="0">
                <a:solidFill>
                  <a:srgbClr val="00B0F0"/>
                </a:solidFill>
              </a:rPr>
              <a:t>GRANDES MANISFESTATIONS</a:t>
            </a:r>
            <a:r>
              <a:rPr lang="fr-FR" sz="2900" b="1" i="0" dirty="0"/>
              <a:t> » </a:t>
            </a:r>
          </a:p>
          <a:p>
            <a:pPr marL="342900" indent="-342900">
              <a:buFontTx/>
              <a:buChar char="-"/>
            </a:pPr>
            <a:r>
              <a:rPr lang="fr-FR" sz="2900" b="1" i="0" dirty="0"/>
              <a:t>17- CAP VERS </a:t>
            </a:r>
            <a:r>
              <a:rPr lang="fr-FR" sz="2900" b="1" i="0" dirty="0">
                <a:solidFill>
                  <a:srgbClr val="FF0000"/>
                </a:solidFill>
              </a:rPr>
              <a:t>L’INNOVATION</a:t>
            </a:r>
          </a:p>
          <a:p>
            <a:pPr marL="342900" indent="-342900">
              <a:buFontTx/>
              <a:buChar char="-"/>
            </a:pPr>
            <a:r>
              <a:rPr lang="fr-FR" sz="2900" b="1" i="0" dirty="0"/>
              <a:t>18-</a:t>
            </a:r>
            <a:r>
              <a:rPr lang="fr-FR" sz="2900" b="1" i="0" baseline="0" dirty="0"/>
              <a:t> </a:t>
            </a:r>
            <a:r>
              <a:rPr lang="fr-FR" sz="2900" b="1" i="0" dirty="0"/>
              <a:t>UN PLAN DE </a:t>
            </a:r>
            <a:r>
              <a:rPr lang="fr-FR" sz="2900" b="1" i="0" dirty="0">
                <a:solidFill>
                  <a:schemeClr val="accent2">
                    <a:lumMod val="75000"/>
                  </a:schemeClr>
                </a:solidFill>
              </a:rPr>
              <a:t>RÉNOVATION DES STRUCTURES</a:t>
            </a:r>
          </a:p>
          <a:p>
            <a:pPr marL="342900" indent="-342900">
              <a:buFontTx/>
              <a:buChar char="-"/>
            </a:pPr>
            <a:r>
              <a:rPr lang="fr-FR" sz="2900" b="1" i="0" dirty="0"/>
              <a:t>19- UN PLAN « </a:t>
            </a:r>
            <a:r>
              <a:rPr lang="fr-FR" sz="2900" b="1" i="0" dirty="0">
                <a:solidFill>
                  <a:schemeClr val="accent1">
                    <a:lumMod val="75000"/>
                  </a:schemeClr>
                </a:solidFill>
              </a:rPr>
              <a:t>FLOTTES COLLECTIVES</a:t>
            </a:r>
            <a:r>
              <a:rPr lang="fr-FR" sz="2900" b="1" i="0" dirty="0"/>
              <a:t> » AU SERVICE DU PLUS GRAND NOMBRE</a:t>
            </a:r>
          </a:p>
          <a:p>
            <a:pPr marL="342900" indent="-342900">
              <a:buFontTx/>
              <a:buChar char="-"/>
            </a:pPr>
            <a:r>
              <a:rPr lang="fr-FR" sz="2900" b="1" i="0" dirty="0"/>
              <a:t>20- AUTRES ……</a:t>
            </a:r>
          </a:p>
          <a:p>
            <a:pPr marL="342900" indent="-342900">
              <a:buFontTx/>
              <a:buChar char="-"/>
            </a:pPr>
            <a:endParaRPr lang="fr-FR" sz="2800" b="1" i="1" dirty="0">
              <a:solidFill>
                <a:schemeClr val="accent5">
                  <a:lumMod val="75000"/>
                </a:schemeClr>
              </a:solidFill>
            </a:endParaRPr>
          </a:p>
          <a:p>
            <a:pPr marL="342900" indent="-342900">
              <a:buFontTx/>
              <a:buChar char="-"/>
            </a:pPr>
            <a:endParaRPr lang="fr-FR" dirty="0"/>
          </a:p>
          <a:p>
            <a:pPr marL="342900" indent="-342900">
              <a:buFontTx/>
              <a:buChar char="-"/>
            </a:pPr>
            <a:endParaRPr lang="fr-FR" dirty="0"/>
          </a:p>
        </p:txBody>
      </p:sp>
    </p:spTree>
    <p:extLst>
      <p:ext uri="{BB962C8B-B14F-4D97-AF65-F5344CB8AC3E}">
        <p14:creationId xmlns:p14="http://schemas.microsoft.com/office/powerpoint/2010/main" val="22863705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84302"/>
            <a:ext cx="10972800" cy="648072"/>
          </a:xfrm>
        </p:spPr>
        <p:txBody>
          <a:bodyPr/>
          <a:lstStyle/>
          <a:p>
            <a:r>
              <a:rPr lang="fr-FR" dirty="0"/>
              <a:t>La Voile de demain en Occitanie </a:t>
            </a:r>
          </a:p>
        </p:txBody>
      </p:sp>
      <p:graphicFrame>
        <p:nvGraphicFramePr>
          <p:cNvPr id="7" name="Espace réservé du contenu 6"/>
          <p:cNvGraphicFramePr>
            <a:graphicFrameLocks noGrp="1"/>
          </p:cNvGraphicFramePr>
          <p:nvPr>
            <p:ph sz="quarter" idx="10"/>
            <p:extLst>
              <p:ext uri="{D42A27DB-BD31-4B8C-83A1-F6EECF244321}">
                <p14:modId xmlns:p14="http://schemas.microsoft.com/office/powerpoint/2010/main" val="1747680392"/>
              </p:ext>
            </p:extLst>
          </p:nvPr>
        </p:nvGraphicFramePr>
        <p:xfrm>
          <a:off x="0" y="1196752"/>
          <a:ext cx="6440940" cy="3930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2885333857"/>
              </p:ext>
            </p:extLst>
          </p:nvPr>
        </p:nvGraphicFramePr>
        <p:xfrm>
          <a:off x="4626429" y="0"/>
          <a:ext cx="5584370" cy="4963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1864336723"/>
              </p:ext>
            </p:extLst>
          </p:nvPr>
        </p:nvGraphicFramePr>
        <p:xfrm>
          <a:off x="-243115" y="3697477"/>
          <a:ext cx="12032344" cy="41555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5549406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sz="3600" i="1" dirty="0">
                <a:solidFill>
                  <a:srgbClr val="FF0000"/>
                </a:solidFill>
              </a:rPr>
            </a:br>
            <a:br>
              <a:rPr lang="fr-FR" sz="3600" i="1" dirty="0">
                <a:solidFill>
                  <a:srgbClr val="FF0000"/>
                </a:solidFill>
              </a:rPr>
            </a:br>
            <a:r>
              <a:rPr lang="fr-FR" sz="2200" i="1" dirty="0">
                <a:solidFill>
                  <a:srgbClr val="FF0000"/>
                </a:solidFill>
              </a:rPr>
              <a:t>LA METHODE</a:t>
            </a:r>
            <a:br>
              <a:rPr lang="fr-FR" sz="3600" i="1" dirty="0">
                <a:solidFill>
                  <a:srgbClr val="FF0000"/>
                </a:solidFill>
              </a:rPr>
            </a:br>
            <a:br>
              <a:rPr lang="fr-FR" sz="3600" i="1" dirty="0">
                <a:solidFill>
                  <a:srgbClr val="FF0000"/>
                </a:solidFill>
              </a:rPr>
            </a:br>
            <a:r>
              <a:rPr lang="fr-FR" sz="3600" i="1" dirty="0">
                <a:solidFill>
                  <a:srgbClr val="FF0000"/>
                </a:solidFill>
              </a:rPr>
              <a:t>LE CONTEXTE</a:t>
            </a:r>
            <a:br>
              <a:rPr lang="fr-FR" sz="3600" i="1" dirty="0">
                <a:solidFill>
                  <a:srgbClr val="FF0000"/>
                </a:solidFill>
              </a:rPr>
            </a:br>
            <a:br>
              <a:rPr lang="fr-FR" sz="3600" i="1" dirty="0">
                <a:solidFill>
                  <a:srgbClr val="FF0000"/>
                </a:solidFill>
              </a:rPr>
            </a:br>
            <a:r>
              <a:rPr lang="fr-FR" sz="2200" i="1" dirty="0">
                <a:solidFill>
                  <a:srgbClr val="FF0000"/>
                </a:solidFill>
              </a:rPr>
              <a:t>LES PROPOSITIONS</a:t>
            </a:r>
            <a:br>
              <a:rPr lang="fr-FR" sz="2200" i="1" dirty="0">
                <a:solidFill>
                  <a:srgbClr val="FF0000"/>
                </a:solidFill>
              </a:rPr>
            </a:br>
            <a:br>
              <a:rPr lang="fr-FR" sz="2200" i="1" dirty="0">
                <a:solidFill>
                  <a:srgbClr val="FF0000"/>
                </a:solidFill>
              </a:rPr>
            </a:br>
            <a:endParaRPr lang="fr-FR" dirty="0"/>
          </a:p>
        </p:txBody>
      </p:sp>
    </p:spTree>
    <p:extLst>
      <p:ext uri="{BB962C8B-B14F-4D97-AF65-F5344CB8AC3E}">
        <p14:creationId xmlns:p14="http://schemas.microsoft.com/office/powerpoint/2010/main" val="494661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0"/>
          </p:nvPr>
        </p:nvSpPr>
        <p:spPr>
          <a:xfrm>
            <a:off x="1961120" y="2996952"/>
            <a:ext cx="8208143" cy="1872208"/>
          </a:xfrm>
        </p:spPr>
        <p:txBody>
          <a:bodyPr/>
          <a:lstStyle/>
          <a:p>
            <a:pPr algn="ctr"/>
            <a:r>
              <a:rPr lang="fr-FR" sz="5400" dirty="0"/>
              <a:t>MERCI à tous pour votre attention !</a:t>
            </a:r>
          </a:p>
          <a:p>
            <a:endParaRPr lang="fr-FR" dirty="0"/>
          </a:p>
        </p:txBody>
      </p:sp>
    </p:spTree>
    <p:extLst>
      <p:ext uri="{BB962C8B-B14F-4D97-AF65-F5344CB8AC3E}">
        <p14:creationId xmlns:p14="http://schemas.microsoft.com/office/powerpoint/2010/main" val="10289363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sz="3600" i="1" dirty="0">
                <a:solidFill>
                  <a:srgbClr val="FF0000"/>
                </a:solidFill>
              </a:rPr>
            </a:br>
            <a:br>
              <a:rPr lang="fr-FR" sz="3600" i="1" dirty="0">
                <a:solidFill>
                  <a:srgbClr val="FF0000"/>
                </a:solidFill>
              </a:rPr>
            </a:br>
            <a:br>
              <a:rPr lang="fr-FR" sz="3600" i="1" dirty="0">
                <a:solidFill>
                  <a:srgbClr val="FF0000"/>
                </a:solidFill>
              </a:rPr>
            </a:br>
            <a:r>
              <a:rPr lang="fr-FR" sz="3600" i="1" dirty="0">
                <a:solidFill>
                  <a:srgbClr val="FF0000"/>
                </a:solidFill>
              </a:rPr>
              <a:t>LE CONTEXTE : 8 PRINCIPES ET OBJECTIFS   </a:t>
            </a:r>
            <a:br>
              <a:rPr lang="fr-FR" sz="3600" i="1" dirty="0">
                <a:solidFill>
                  <a:srgbClr val="FF0000"/>
                </a:solidFill>
              </a:rPr>
            </a:br>
            <a:br>
              <a:rPr lang="fr-FR" sz="3600" i="1" dirty="0">
                <a:solidFill>
                  <a:srgbClr val="0070C0"/>
                </a:solidFill>
              </a:rPr>
            </a:br>
            <a:br>
              <a:rPr lang="fr-FR" sz="3600" i="1" dirty="0">
                <a:solidFill>
                  <a:srgbClr val="0070C0"/>
                </a:solidFill>
              </a:rPr>
            </a:br>
            <a:r>
              <a:rPr lang="fr-FR" sz="3600" i="1" dirty="0">
                <a:solidFill>
                  <a:srgbClr val="0070C0"/>
                </a:solidFill>
              </a:rPr>
              <a:t>UNE FUSION DE GRANDES AGGLOMERATIONS</a:t>
            </a:r>
            <a:br>
              <a:rPr lang="fr-FR" sz="3600" i="1" dirty="0">
                <a:solidFill>
                  <a:srgbClr val="0070C0"/>
                </a:solidFill>
              </a:rPr>
            </a:br>
            <a:r>
              <a:rPr lang="fr-FR" sz="3600" i="1" dirty="0">
                <a:solidFill>
                  <a:srgbClr val="0070C0"/>
                </a:solidFill>
              </a:rPr>
              <a:t> </a:t>
            </a:r>
            <a:br>
              <a:rPr lang="fr-FR" sz="3600" i="1" dirty="0">
                <a:solidFill>
                  <a:srgbClr val="0070C0"/>
                </a:solidFill>
              </a:rPr>
            </a:br>
            <a:r>
              <a:rPr lang="fr-FR" sz="3600" i="1" dirty="0">
                <a:solidFill>
                  <a:srgbClr val="0070C0"/>
                </a:solidFill>
              </a:rPr>
              <a:t>UNE REGION EUROPENNE DE LA GLISSE</a:t>
            </a:r>
            <a:r>
              <a:rPr lang="fr-FR" i="1" dirty="0">
                <a:solidFill>
                  <a:srgbClr val="FF0000"/>
                </a:solidFill>
              </a:rPr>
              <a:t> </a:t>
            </a:r>
            <a:br>
              <a:rPr lang="fr-FR" dirty="0"/>
            </a:br>
            <a:endParaRPr lang="fr-FR" dirty="0"/>
          </a:p>
        </p:txBody>
      </p:sp>
      <p:pic>
        <p:nvPicPr>
          <p:cNvPr id="3" name="Graphique 5" descr="Ampoule">
            <a:extLst>
              <a:ext uri="{FF2B5EF4-FFF2-40B4-BE49-F238E27FC236}">
                <a16:creationId xmlns:a16="http://schemas.microsoft.com/office/drawing/2014/main" id="{A98A0F7A-63C1-4E9E-B53B-A957CFC74C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4788" y="1506488"/>
            <a:ext cx="914400" cy="914400"/>
          </a:xfrm>
          <a:prstGeom prst="rect">
            <a:avLst/>
          </a:prstGeom>
        </p:spPr>
      </p:pic>
    </p:spTree>
    <p:extLst>
      <p:ext uri="{BB962C8B-B14F-4D97-AF65-F5344CB8AC3E}">
        <p14:creationId xmlns:p14="http://schemas.microsoft.com/office/powerpoint/2010/main" val="12554567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Loi NOTRE : un cadrage institutionnel</a:t>
            </a:r>
          </a:p>
        </p:txBody>
      </p:sp>
      <p:graphicFrame>
        <p:nvGraphicFramePr>
          <p:cNvPr id="4" name="Diagramme 3">
            <a:extLst>
              <a:ext uri="{FF2B5EF4-FFF2-40B4-BE49-F238E27FC236}">
                <a16:creationId xmlns:a16="http://schemas.microsoft.com/office/drawing/2014/main" id="{1D354EB3-CF16-4E91-B678-C6299DDD8958}"/>
              </a:ext>
            </a:extLst>
          </p:cNvPr>
          <p:cNvGraphicFramePr/>
          <p:nvPr>
            <p:extLst>
              <p:ext uri="{D42A27DB-BD31-4B8C-83A1-F6EECF244321}">
                <p14:modId xmlns:p14="http://schemas.microsoft.com/office/powerpoint/2010/main" val="2949384804"/>
              </p:ext>
            </p:extLst>
          </p:nvPr>
        </p:nvGraphicFramePr>
        <p:xfrm>
          <a:off x="1972852" y="1196752"/>
          <a:ext cx="765154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que 5" descr="Ampoule">
            <a:extLst>
              <a:ext uri="{FF2B5EF4-FFF2-40B4-BE49-F238E27FC236}">
                <a16:creationId xmlns:a16="http://schemas.microsoft.com/office/drawing/2014/main" id="{A98A0F7A-63C1-4E9E-B53B-A957CFC74C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5323" y="5048531"/>
            <a:ext cx="914400" cy="914400"/>
          </a:xfrm>
          <a:prstGeom prst="rect">
            <a:avLst/>
          </a:prstGeom>
        </p:spPr>
      </p:pic>
      <p:sp>
        <p:nvSpPr>
          <p:cNvPr id="7" name="ZoneTexte 6">
            <a:extLst>
              <a:ext uri="{FF2B5EF4-FFF2-40B4-BE49-F238E27FC236}">
                <a16:creationId xmlns:a16="http://schemas.microsoft.com/office/drawing/2014/main" id="{F174E3F5-4D0E-487B-9667-42C5111B875A}"/>
              </a:ext>
            </a:extLst>
          </p:cNvPr>
          <p:cNvSpPr txBox="1"/>
          <p:nvPr/>
        </p:nvSpPr>
        <p:spPr bwMode="auto">
          <a:xfrm>
            <a:off x="1545466" y="4839155"/>
            <a:ext cx="11075450" cy="11156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rtlCol="0">
            <a:spAutoFit/>
          </a:bodyPr>
          <a:lstStyle/>
          <a:p>
            <a:endParaRPr lang="fr-FR" sz="1050" b="1" dirty="0"/>
          </a:p>
          <a:p>
            <a:pPr algn="ctr"/>
            <a:r>
              <a:rPr lang="fr-FR" sz="2800" b="1" i="1" dirty="0">
                <a:solidFill>
                  <a:srgbClr val="C00000"/>
                </a:solidFill>
              </a:rPr>
              <a:t>«  Tenir compte de l’augmentation des prérogatives des régions</a:t>
            </a:r>
          </a:p>
          <a:p>
            <a:pPr algn="ctr"/>
            <a:r>
              <a:rPr lang="fr-FR" sz="2800" b="1" i="1" dirty="0">
                <a:solidFill>
                  <a:srgbClr val="C00000"/>
                </a:solidFill>
              </a:rPr>
              <a:t>et des intercommunalités. »</a:t>
            </a:r>
          </a:p>
        </p:txBody>
      </p:sp>
      <p:sp>
        <p:nvSpPr>
          <p:cNvPr id="5" name="Rectangle 4"/>
          <p:cNvSpPr/>
          <p:nvPr/>
        </p:nvSpPr>
        <p:spPr>
          <a:xfrm>
            <a:off x="1535716" y="4839543"/>
            <a:ext cx="535724" cy="923330"/>
          </a:xfrm>
          <a:prstGeom prst="rect">
            <a:avLst/>
          </a:prstGeom>
          <a:noFill/>
        </p:spPr>
        <p:txBody>
          <a:bodyPr wrap="none" lIns="91440" tIns="45720" rIns="91440" bIns="45720">
            <a:spAutoFit/>
          </a:bodyPr>
          <a:lstStyle/>
          <a:p>
            <a:pPr algn="ctr"/>
            <a:r>
              <a:rPr lang="fr-FR" sz="5400" b="1" cap="none" spc="0" dirty="0">
                <a:ln w="6600">
                  <a:solidFill>
                    <a:schemeClr val="accent2"/>
                  </a:solidFill>
                  <a:prstDash val="solid"/>
                </a:ln>
                <a:solidFill>
                  <a:srgbClr val="FFFFFF"/>
                </a:solidFill>
                <a:effectLst>
                  <a:outerShdw dist="38100" dir="2700000" algn="tl" rotWithShape="0">
                    <a:schemeClr val="accent2"/>
                  </a:outerShdw>
                </a:effectLst>
              </a:rPr>
              <a:t>1</a:t>
            </a:r>
          </a:p>
        </p:txBody>
      </p:sp>
    </p:spTree>
    <p:extLst>
      <p:ext uri="{BB962C8B-B14F-4D97-AF65-F5344CB8AC3E}">
        <p14:creationId xmlns:p14="http://schemas.microsoft.com/office/powerpoint/2010/main" val="1457988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Loi NOTRE : un niveau territorial modifié</a:t>
            </a:r>
          </a:p>
        </p:txBody>
      </p:sp>
      <p:sp>
        <p:nvSpPr>
          <p:cNvPr id="3" name="Espace réservé du contenu 2"/>
          <p:cNvSpPr>
            <a:spLocks noGrp="1"/>
          </p:cNvSpPr>
          <p:nvPr>
            <p:ph sz="quarter" idx="10"/>
          </p:nvPr>
        </p:nvSpPr>
        <p:spPr>
          <a:xfrm>
            <a:off x="862885" y="1739444"/>
            <a:ext cx="10122794" cy="4957569"/>
          </a:xfrm>
        </p:spPr>
        <p:txBody>
          <a:bodyPr>
            <a:normAutofit fontScale="92500" lnSpcReduction="20000"/>
          </a:bodyPr>
          <a:lstStyle/>
          <a:p>
            <a:r>
              <a:rPr lang="fr-FR" sz="2600" b="1" dirty="0">
                <a:solidFill>
                  <a:srgbClr val="FF0000"/>
                </a:solidFill>
              </a:rPr>
              <a:t>La Région</a:t>
            </a:r>
            <a:r>
              <a:rPr lang="fr-FR" sz="2600" dirty="0"/>
              <a:t>, un rôle de chef de file en matière de développement économique :</a:t>
            </a:r>
          </a:p>
          <a:p>
            <a:pPr marL="342900" indent="-342900" algn="just">
              <a:buFontTx/>
              <a:buChar char="-"/>
            </a:pPr>
            <a:r>
              <a:rPr lang="fr-FR" sz="2600" b="1" dirty="0">
                <a:solidFill>
                  <a:srgbClr val="FF0000"/>
                </a:solidFill>
              </a:rPr>
              <a:t>responsable et chef de file </a:t>
            </a:r>
            <a:r>
              <a:rPr lang="fr-FR" sz="2600" dirty="0"/>
              <a:t>du </a:t>
            </a:r>
            <a:r>
              <a:rPr lang="fr-FR" sz="2600" b="1" dirty="0"/>
              <a:t>développement économique, de l’innovation et de l’internationalisation (</a:t>
            </a:r>
            <a:r>
              <a:rPr lang="fr-FR" sz="2600" dirty="0"/>
              <a:t>élabore un schéma régional : le SRDEII et le schéma régional d’aménagement de développement durable et d’égalité des territoires, le SRADDET),</a:t>
            </a:r>
          </a:p>
          <a:p>
            <a:pPr marL="342900" indent="-342900" algn="just">
              <a:buFontTx/>
              <a:buChar char="-"/>
            </a:pPr>
            <a:r>
              <a:rPr lang="fr-FR" sz="2600" dirty="0"/>
              <a:t>une </a:t>
            </a:r>
            <a:r>
              <a:rPr lang="fr-FR" sz="2600" b="1" dirty="0">
                <a:solidFill>
                  <a:srgbClr val="FF0000"/>
                </a:solidFill>
              </a:rPr>
              <a:t>compétence tourisme</a:t>
            </a:r>
            <a:r>
              <a:rPr lang="fr-FR" sz="2600" dirty="0"/>
              <a:t> partagée entre les instances mais avec la région comme chef de file,</a:t>
            </a:r>
            <a:endParaRPr lang="fr-FR" sz="2600" b="1" dirty="0"/>
          </a:p>
          <a:p>
            <a:pPr marL="342900" indent="-342900" algn="just">
              <a:buFontTx/>
              <a:buChar char="-"/>
            </a:pPr>
            <a:r>
              <a:rPr lang="fr-FR" sz="2600" dirty="0"/>
              <a:t>compétences transférées :</a:t>
            </a:r>
          </a:p>
          <a:p>
            <a:pPr marL="800100" lvl="1" indent="-342900" algn="just">
              <a:buFontTx/>
              <a:buChar char="-"/>
            </a:pPr>
            <a:r>
              <a:rPr lang="fr-FR" sz="2600" dirty="0"/>
              <a:t>les transports, </a:t>
            </a:r>
          </a:p>
          <a:p>
            <a:pPr marL="800100" lvl="1" indent="-342900" algn="just">
              <a:buFontTx/>
              <a:buChar char="-"/>
            </a:pPr>
            <a:r>
              <a:rPr lang="fr-FR" sz="2600" dirty="0"/>
              <a:t>les ports,</a:t>
            </a:r>
          </a:p>
          <a:p>
            <a:pPr marL="800100" lvl="1" indent="-342900" algn="just">
              <a:buFontTx/>
              <a:buChar char="-"/>
            </a:pPr>
            <a:r>
              <a:rPr lang="fr-FR" sz="2600" dirty="0"/>
              <a:t>etc.</a:t>
            </a:r>
          </a:p>
          <a:p>
            <a:pPr algn="ctr" eaLnBrk="0" hangingPunct="0">
              <a:lnSpc>
                <a:spcPct val="40000"/>
              </a:lnSpc>
              <a:spcBef>
                <a:spcPct val="50000"/>
              </a:spcBef>
              <a:buSzTx/>
            </a:pPr>
            <a:r>
              <a:rPr lang="fr-FR" sz="2500" b="1" dirty="0">
                <a:solidFill>
                  <a:srgbClr val="061F5D"/>
                </a:solidFill>
              </a:rPr>
              <a:t>«</a:t>
            </a:r>
            <a:r>
              <a:rPr lang="fr-FR" sz="2500" b="1" i="1" dirty="0">
                <a:solidFill>
                  <a:srgbClr val="C00000"/>
                </a:solidFill>
              </a:rPr>
              <a:t> </a:t>
            </a:r>
            <a:r>
              <a:rPr lang="fr-FR" sz="3000" b="1" i="1" dirty="0">
                <a:solidFill>
                  <a:srgbClr val="C00000"/>
                </a:solidFill>
              </a:rPr>
              <a:t>Faire du sport de la voile le fil rouge d’un projet sociétal</a:t>
            </a:r>
          </a:p>
          <a:p>
            <a:pPr algn="ctr" eaLnBrk="0" hangingPunct="0">
              <a:lnSpc>
                <a:spcPct val="40000"/>
              </a:lnSpc>
              <a:spcBef>
                <a:spcPct val="50000"/>
              </a:spcBef>
              <a:buSzTx/>
            </a:pPr>
            <a:r>
              <a:rPr lang="fr-FR" sz="3000" b="1" i="1" dirty="0">
                <a:solidFill>
                  <a:srgbClr val="C00000"/>
                </a:solidFill>
              </a:rPr>
              <a:t>et des DSP autant d’opportunités de développement</a:t>
            </a:r>
            <a:r>
              <a:rPr lang="fr-FR" sz="2500" b="1" i="1" dirty="0">
                <a:solidFill>
                  <a:srgbClr val="C00000"/>
                </a:solidFill>
              </a:rPr>
              <a:t>.</a:t>
            </a:r>
            <a:r>
              <a:rPr lang="fr-FR" sz="2500" b="1" dirty="0">
                <a:solidFill>
                  <a:srgbClr val="061F5D"/>
                </a:solidFill>
              </a:rPr>
              <a:t> »</a:t>
            </a:r>
          </a:p>
          <a:p>
            <a:pPr marL="800100" lvl="1" indent="-342900" algn="just">
              <a:buFontTx/>
              <a:buChar char="-"/>
            </a:pPr>
            <a:endParaRPr lang="fr-FR" sz="2600" dirty="0"/>
          </a:p>
          <a:p>
            <a:pPr marL="800100" lvl="1" indent="-342900" algn="just">
              <a:buFontTx/>
              <a:buChar char="-"/>
            </a:pPr>
            <a:endParaRPr lang="fr-FR" dirty="0"/>
          </a:p>
        </p:txBody>
      </p:sp>
      <p:pic>
        <p:nvPicPr>
          <p:cNvPr id="4" name="Graphique 5" descr="Ampoule">
            <a:extLst>
              <a:ext uri="{FF2B5EF4-FFF2-40B4-BE49-F238E27FC236}">
                <a16:creationId xmlns:a16="http://schemas.microsoft.com/office/drawing/2014/main" id="{3F768314-ECCD-4FAB-A315-D6EF5C9362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532259"/>
            <a:ext cx="914400" cy="914400"/>
          </a:xfrm>
          <a:prstGeom prst="rect">
            <a:avLst/>
          </a:prstGeom>
        </p:spPr>
      </p:pic>
      <p:sp>
        <p:nvSpPr>
          <p:cNvPr id="5" name="Rectangle 4"/>
          <p:cNvSpPr/>
          <p:nvPr/>
        </p:nvSpPr>
        <p:spPr>
          <a:xfrm>
            <a:off x="750105" y="5281905"/>
            <a:ext cx="535724"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2</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3469872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3DB41-C5EA-4891-BBD9-6F9231C38C0F}"/>
              </a:ext>
            </a:extLst>
          </p:cNvPr>
          <p:cNvSpPr>
            <a:spLocks noGrp="1"/>
          </p:cNvSpPr>
          <p:nvPr>
            <p:ph type="title"/>
          </p:nvPr>
        </p:nvSpPr>
        <p:spPr/>
        <p:txBody>
          <a:bodyPr/>
          <a:lstStyle/>
          <a:p>
            <a:r>
              <a:rPr lang="fr-FR" dirty="0"/>
              <a:t>La Loi Notre : une stratégie de financement public</a:t>
            </a:r>
          </a:p>
        </p:txBody>
      </p:sp>
      <p:graphicFrame>
        <p:nvGraphicFramePr>
          <p:cNvPr id="4" name="Espace réservé du contenu 3">
            <a:extLst>
              <a:ext uri="{FF2B5EF4-FFF2-40B4-BE49-F238E27FC236}">
                <a16:creationId xmlns:a16="http://schemas.microsoft.com/office/drawing/2014/main" id="{8761DC5A-2A39-42BE-B849-8FCA8BAE2DD8}"/>
              </a:ext>
            </a:extLst>
          </p:cNvPr>
          <p:cNvGraphicFramePr>
            <a:graphicFrameLocks noGrp="1"/>
          </p:cNvGraphicFramePr>
          <p:nvPr>
            <p:ph sz="quarter" idx="10"/>
            <p:extLst/>
          </p:nvPr>
        </p:nvGraphicFramePr>
        <p:xfrm>
          <a:off x="1987951" y="1484784"/>
          <a:ext cx="8229600" cy="3709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83176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526908"/>
            <a:ext cx="10972800" cy="648072"/>
          </a:xfrm>
        </p:spPr>
        <p:txBody>
          <a:bodyPr/>
          <a:lstStyle/>
          <a:p>
            <a:r>
              <a:rPr lang="fr-FR" sz="2800" dirty="0"/>
              <a:t>Une volonté forte de la Ligue Occitanie de Voile </a:t>
            </a:r>
          </a:p>
        </p:txBody>
      </p:sp>
      <p:sp>
        <p:nvSpPr>
          <p:cNvPr id="3" name="Espace réservé du contenu 2"/>
          <p:cNvSpPr>
            <a:spLocks noGrp="1"/>
          </p:cNvSpPr>
          <p:nvPr>
            <p:ph sz="quarter" idx="10"/>
          </p:nvPr>
        </p:nvSpPr>
        <p:spPr>
          <a:xfrm>
            <a:off x="957943" y="1346388"/>
            <a:ext cx="10624457" cy="5292825"/>
          </a:xfrm>
        </p:spPr>
        <p:txBody>
          <a:bodyPr>
            <a:normAutofit lnSpcReduction="10000"/>
          </a:bodyPr>
          <a:lstStyle/>
          <a:p>
            <a:pPr algn="just"/>
            <a:r>
              <a:rPr lang="fr-FR" sz="2800" b="1" dirty="0"/>
              <a:t>Forte de ses </a:t>
            </a:r>
            <a:r>
              <a:rPr lang="fr-FR" sz="2800" b="1" dirty="0">
                <a:solidFill>
                  <a:srgbClr val="0070C0"/>
                </a:solidFill>
              </a:rPr>
              <a:t>74 clubs</a:t>
            </a:r>
            <a:r>
              <a:rPr lang="fr-FR" sz="2800" b="1" dirty="0"/>
              <a:t>, la ligue s’est positionnée dès la fin 2016 dans une démarche de développement avec la mise en œuvre avec LRSET d’une enquête auprès de ses structures visant le développement de la voile touristique notamment.</a:t>
            </a:r>
          </a:p>
          <a:p>
            <a:pPr algn="just"/>
            <a:endParaRPr lang="fr-FR" sz="2800" b="1" dirty="0"/>
          </a:p>
          <a:p>
            <a:pPr algn="just"/>
            <a:r>
              <a:rPr lang="fr-FR" sz="2800" b="1" dirty="0"/>
              <a:t>Ce travail est accompagné par la FFVoile avec la volonté de son président Nicolas HENARD pour mettre en œuvre une démarche de co-constuction d’un vaste plan à partir d’un cadre de réflexion présenté dans ce document.</a:t>
            </a:r>
          </a:p>
          <a:p>
            <a:pPr algn="just"/>
            <a:endParaRPr lang="fr-FR" sz="2800" b="1" dirty="0"/>
          </a:p>
          <a:p>
            <a:pPr algn="ctr"/>
            <a:r>
              <a:rPr lang="fr-FR" sz="2800" b="1" i="1" dirty="0">
                <a:solidFill>
                  <a:srgbClr val="C00000"/>
                </a:solidFill>
              </a:rPr>
              <a:t>« Construire et accompagner </a:t>
            </a:r>
          </a:p>
          <a:p>
            <a:pPr algn="ctr"/>
            <a:r>
              <a:rPr lang="fr-FR" sz="2800" b="1" i="1" dirty="0">
                <a:solidFill>
                  <a:srgbClr val="C00000"/>
                </a:solidFill>
              </a:rPr>
              <a:t>un plan de développement pluriannuel »</a:t>
            </a:r>
            <a:endParaRPr lang="fr-FR" sz="2800" b="1" dirty="0"/>
          </a:p>
          <a:p>
            <a:pPr algn="just"/>
            <a:endParaRPr lang="fr-FR" sz="2800" b="1" dirty="0"/>
          </a:p>
          <a:p>
            <a:pPr algn="just"/>
            <a:endParaRPr lang="fr-FR" sz="2800" dirty="0"/>
          </a:p>
        </p:txBody>
      </p:sp>
      <p:pic>
        <p:nvPicPr>
          <p:cNvPr id="4" name="Graphique 5" descr="Ampoule">
            <a:extLst>
              <a:ext uri="{FF2B5EF4-FFF2-40B4-BE49-F238E27FC236}">
                <a16:creationId xmlns:a16="http://schemas.microsoft.com/office/drawing/2014/main" id="{3F768314-ECCD-4FAB-A315-D6EF5C9362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573" y="5440959"/>
            <a:ext cx="914400" cy="914400"/>
          </a:xfrm>
          <a:prstGeom prst="rect">
            <a:avLst/>
          </a:prstGeom>
        </p:spPr>
      </p:pic>
      <p:sp>
        <p:nvSpPr>
          <p:cNvPr id="5" name="Rectangle 4"/>
          <p:cNvSpPr/>
          <p:nvPr/>
        </p:nvSpPr>
        <p:spPr>
          <a:xfrm>
            <a:off x="1069395" y="5269551"/>
            <a:ext cx="535724" cy="923330"/>
          </a:xfrm>
          <a:prstGeom prst="rect">
            <a:avLst/>
          </a:prstGeom>
          <a:noFill/>
        </p:spPr>
        <p:txBody>
          <a:bodyPr wrap="none" lIns="91440" tIns="45720" rIns="91440" bIns="45720">
            <a:spAutoFit/>
          </a:bodyPr>
          <a:lstStyle/>
          <a:p>
            <a:pPr algn="ctr"/>
            <a:r>
              <a:rPr lang="fr-FR" sz="5400" b="1" dirty="0">
                <a:ln w="6600">
                  <a:solidFill>
                    <a:schemeClr val="accent2"/>
                  </a:solidFill>
                  <a:prstDash val="solid"/>
                </a:ln>
                <a:solidFill>
                  <a:srgbClr val="FFFFFF"/>
                </a:solidFill>
                <a:effectLst>
                  <a:outerShdw dist="38100" dir="2700000" algn="tl" rotWithShape="0">
                    <a:schemeClr val="accent2"/>
                  </a:outerShdw>
                </a:effectLst>
              </a:rPr>
              <a:t>3</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408422996"/>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10212</TotalTime>
  <Words>1902</Words>
  <Application>Microsoft Office PowerPoint</Application>
  <PresentationFormat>Grand écran</PresentationFormat>
  <Paragraphs>403</Paragraphs>
  <Slides>40</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40</vt:i4>
      </vt:variant>
    </vt:vector>
  </HeadingPairs>
  <TitlesOfParts>
    <vt:vector size="45" baseType="lpstr">
      <vt:lpstr>Arial</vt:lpstr>
      <vt:lpstr>Calibri</vt:lpstr>
      <vt:lpstr>Calibri Light</vt:lpstr>
      <vt:lpstr>Mangal</vt:lpstr>
      <vt:lpstr>Thème Office</vt:lpstr>
      <vt:lpstr>        Ligue de Voile Occitanie  </vt:lpstr>
      <vt:lpstr>   LA METHODE   LE CONTEXTE  LES PROPOSITIONS   </vt:lpstr>
      <vt:lpstr>La METHODE : Organisation des procédures d’échanges et de travail</vt:lpstr>
      <vt:lpstr>  LA METHODE  LE CONTEXTE  LES PROPOSITIONS  </vt:lpstr>
      <vt:lpstr>   LE CONTEXTE : 8 PRINCIPES ET OBJECTIFS      UNE FUSION DE GRANDES AGGLOMERATIONS   UNE REGION EUROPENNE DE LA GLISSE  </vt:lpstr>
      <vt:lpstr>La Loi NOTRE : un cadrage institutionnel</vt:lpstr>
      <vt:lpstr>La Loi NOTRE : un niveau territorial modifié</vt:lpstr>
      <vt:lpstr>La Loi Notre : une stratégie de financement public</vt:lpstr>
      <vt:lpstr>Une volonté forte de la Ligue Occitanie de Voile </vt:lpstr>
      <vt:lpstr>Un des OBJECTIFS du plan : RENFORCER le POIDS de chaque structure </vt:lpstr>
      <vt:lpstr>Un des OBJECTIFS du plan : RENFORCER le poids collectif des structures</vt:lpstr>
      <vt:lpstr>Pourquoi développer la pratique Voile ? </vt:lpstr>
      <vt:lpstr>LES CONTOURS DU NOUVEAU TERRITOIRE</vt:lpstr>
      <vt:lpstr>L’INDUSTRIE NAUTIQUE : l’IMPACT du développement du SPORT </vt:lpstr>
      <vt:lpstr>RESUME  DES 8 GRANDS AXES STRATEGIQUES </vt:lpstr>
      <vt:lpstr>   LA METHODE  LE CONTEXTE  LES PROPOSITIONS : 20 PRECONISATIONS ET ACTIONS CONCERTEES   </vt:lpstr>
      <vt:lpstr>LA VOILE : vecteur d’animation et de sécurisation des PORTS </vt:lpstr>
      <vt:lpstr>LA VOILE :  vecteur d’animation et de sécurisation des SITES de voile légère </vt:lpstr>
      <vt:lpstr>La VOILE : vecteur d’animation et de sécurisation des SPOTS de KITE </vt:lpstr>
      <vt:lpstr> LA VOILE : vecteur d’animation des zones rurales, la « VOILE VERTE » </vt:lpstr>
      <vt:lpstr>LA VOILE : la QUALITÉ au cœur de l’animation touristique </vt:lpstr>
      <vt:lpstr>LE CENTRE NAUTIQUE VOILE : Promouvoir une identité commune </vt:lpstr>
      <vt:lpstr>LE NAUTISME : vecteur de DIVERSIFICATION de l’offre.</vt:lpstr>
      <vt:lpstr>Les CLUBS de VOILE : vecteur d’ ACCESSIBILITÉ a la pratique </vt:lpstr>
      <vt:lpstr>La VOILE : démarche de FIDELISATION des pratiquants</vt:lpstr>
      <vt:lpstr>La VOILE : démarche de DIGITALISATION des offres de pratique</vt:lpstr>
      <vt:lpstr>UN SCHEMA D’ORGANISATION des pratiques compétitives</vt:lpstr>
      <vt:lpstr>LA VOILE : la promotion des activités HANDI SUR LE TERRITOIRE</vt:lpstr>
      <vt:lpstr>La VOILE : se pratique aussi au FEMININ </vt:lpstr>
      <vt:lpstr>L’EMPLOI et la FORMATION au cœur du projet</vt:lpstr>
      <vt:lpstr>L’OCCITANIE : base arrière des JO PARIS 2024  </vt:lpstr>
      <vt:lpstr>LA VOILE CAP VERS L’INNOVATION  </vt:lpstr>
      <vt:lpstr>CREATION D’UNE COMMISSION « GRANDES MANISFESTATIONS » </vt:lpstr>
      <vt:lpstr>UNE MISE AUX NORMES AVEC MODERNISATION DES STRUCTURES</vt:lpstr>
      <vt:lpstr>UNE MISE A NIVEAU DES FLOTTES A USAGE COLLECTIF</vt:lpstr>
      <vt:lpstr>AUTRE PRECONISATION : …………….</vt:lpstr>
      <vt:lpstr>RESUME  DES 8 GRANDS AXES STRATEGIQUES </vt:lpstr>
      <vt:lpstr>RESUME  DES GRANDES ACTIONS DU PLAN PROPOSE </vt:lpstr>
      <vt:lpstr>La Voile de demain en Occitanie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Seminaire  des Presidents de clubs   Ligue de Voile Nouvelle Aquitaine</dc:title>
  <dc:creator>Cedric LEROY</dc:creator>
  <cp:lastModifiedBy>P-Ed. Despierres</cp:lastModifiedBy>
  <cp:revision>232</cp:revision>
  <cp:lastPrinted>2018-01-17T11:57:35Z</cp:lastPrinted>
  <dcterms:created xsi:type="dcterms:W3CDTF">2017-11-09T20:50:52Z</dcterms:created>
  <dcterms:modified xsi:type="dcterms:W3CDTF">2018-01-28T18:41:25Z</dcterms:modified>
</cp:coreProperties>
</file>