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21"/>
  </p:notesMasterIdLst>
  <p:handoutMasterIdLst>
    <p:handoutMasterId r:id="rId22"/>
  </p:handoutMasterIdLst>
  <p:sldIdLst>
    <p:sldId id="256" r:id="rId2"/>
    <p:sldId id="281" r:id="rId3"/>
    <p:sldId id="298" r:id="rId4"/>
    <p:sldId id="283" r:id="rId5"/>
    <p:sldId id="284" r:id="rId6"/>
    <p:sldId id="299" r:id="rId7"/>
    <p:sldId id="285" r:id="rId8"/>
    <p:sldId id="286" r:id="rId9"/>
    <p:sldId id="287" r:id="rId10"/>
    <p:sldId id="288" r:id="rId11"/>
    <p:sldId id="289" r:id="rId12"/>
    <p:sldId id="300" r:id="rId13"/>
    <p:sldId id="301" r:id="rId14"/>
    <p:sldId id="291" r:id="rId15"/>
    <p:sldId id="292" r:id="rId16"/>
    <p:sldId id="294" r:id="rId17"/>
    <p:sldId id="295" r:id="rId18"/>
    <p:sldId id="296" r:id="rId19"/>
    <p:sldId id="297" r:id="rId20"/>
  </p:sldIdLst>
  <p:sldSz cx="9144000" cy="6858000" type="screen4x3"/>
  <p:notesSz cx="6805613" cy="9944100"/>
  <p:defaultTextStyle>
    <a:defPPr>
      <a:defRPr lang="fr-FR"/>
    </a:defPPr>
    <a:lvl1pPr algn="l" rtl="0" fontAlgn="base">
      <a:spcBef>
        <a:spcPct val="20000"/>
      </a:spcBef>
      <a:spcAft>
        <a:spcPct val="0"/>
      </a:spcAft>
      <a:buSzPct val="80000"/>
      <a:defRPr sz="2400" kern="1200">
        <a:solidFill>
          <a:schemeClr val="tx1"/>
        </a:solidFill>
        <a:latin typeface="Arial" pitchFamily="34" charset="0"/>
        <a:ea typeface="ＭＳ Ｐゴシック" pitchFamily="34" charset="-128"/>
        <a:cs typeface="+mn-cs"/>
      </a:defRPr>
    </a:lvl1pPr>
    <a:lvl2pPr marL="457200" algn="l" rtl="0" fontAlgn="base">
      <a:spcBef>
        <a:spcPct val="20000"/>
      </a:spcBef>
      <a:spcAft>
        <a:spcPct val="0"/>
      </a:spcAft>
      <a:buSzPct val="80000"/>
      <a:defRPr sz="2400" kern="1200">
        <a:solidFill>
          <a:schemeClr val="tx1"/>
        </a:solidFill>
        <a:latin typeface="Arial" pitchFamily="34" charset="0"/>
        <a:ea typeface="ＭＳ Ｐゴシック" pitchFamily="34" charset="-128"/>
        <a:cs typeface="+mn-cs"/>
      </a:defRPr>
    </a:lvl2pPr>
    <a:lvl3pPr marL="914400" algn="l" rtl="0" fontAlgn="base">
      <a:spcBef>
        <a:spcPct val="20000"/>
      </a:spcBef>
      <a:spcAft>
        <a:spcPct val="0"/>
      </a:spcAft>
      <a:buSzPct val="80000"/>
      <a:defRPr sz="2400" kern="1200">
        <a:solidFill>
          <a:schemeClr val="tx1"/>
        </a:solidFill>
        <a:latin typeface="Arial" pitchFamily="34" charset="0"/>
        <a:ea typeface="ＭＳ Ｐゴシック" pitchFamily="34" charset="-128"/>
        <a:cs typeface="+mn-cs"/>
      </a:defRPr>
    </a:lvl3pPr>
    <a:lvl4pPr marL="1371600" algn="l" rtl="0" fontAlgn="base">
      <a:spcBef>
        <a:spcPct val="20000"/>
      </a:spcBef>
      <a:spcAft>
        <a:spcPct val="0"/>
      </a:spcAft>
      <a:buSzPct val="80000"/>
      <a:defRPr sz="2400" kern="1200">
        <a:solidFill>
          <a:schemeClr val="tx1"/>
        </a:solidFill>
        <a:latin typeface="Arial" pitchFamily="34" charset="0"/>
        <a:ea typeface="ＭＳ Ｐゴシック" pitchFamily="34" charset="-128"/>
        <a:cs typeface="+mn-cs"/>
      </a:defRPr>
    </a:lvl4pPr>
    <a:lvl5pPr marL="1828800" algn="l" rtl="0" fontAlgn="base">
      <a:spcBef>
        <a:spcPct val="20000"/>
      </a:spcBef>
      <a:spcAft>
        <a:spcPct val="0"/>
      </a:spcAft>
      <a:buSzPct val="80000"/>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écile HOVSEPIAN" initials="CH" lastIdx="6" clrIdx="0">
    <p:extLst/>
  </p:cmAuthor>
  <p:cmAuthor id="2" name="Marc BOUVET" initials="MB" lastIdx="1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B633"/>
    <a:srgbClr val="061F5D"/>
    <a:srgbClr val="011A3C"/>
    <a:srgbClr val="316E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0" autoAdjust="0"/>
    <p:restoredTop sz="94660" autoAdjust="0"/>
  </p:normalViewPr>
  <p:slideViewPr>
    <p:cSldViewPr>
      <p:cViewPr>
        <p:scale>
          <a:sx n="90" d="100"/>
          <a:sy n="90" d="100"/>
        </p:scale>
        <p:origin x="-124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482" y="-108"/>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77F0E-9257-48BE-B999-A5F933676C2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71A1ECC1-AC8B-4393-A029-9550CDDFA49B}">
      <dgm:prSet phldrT="[Texte]" custT="1"/>
      <dgm:spPr>
        <a:solidFill>
          <a:schemeClr val="accent2"/>
        </a:solidFill>
      </dgm:spPr>
      <dgm:t>
        <a:bodyPr/>
        <a:lstStyle/>
        <a:p>
          <a:r>
            <a:rPr lang="fr-FR" sz="2800" b="1" dirty="0" smtClean="0">
              <a:solidFill>
                <a:schemeClr val="tx1"/>
              </a:solidFill>
            </a:rPr>
            <a:t>Classes</a:t>
          </a:r>
          <a:r>
            <a:rPr lang="fr-FR" sz="2500" dirty="0" smtClean="0">
              <a:solidFill>
                <a:schemeClr val="tx1"/>
              </a:solidFill>
            </a:rPr>
            <a:t> </a:t>
          </a:r>
        </a:p>
        <a:p>
          <a:r>
            <a:rPr lang="fr-FR" sz="1600" dirty="0" smtClean="0">
              <a:solidFill>
                <a:schemeClr val="tx1"/>
              </a:solidFill>
            </a:rPr>
            <a:t>Open</a:t>
          </a:r>
        </a:p>
      </dgm:t>
    </dgm:pt>
    <dgm:pt modelId="{122EE88D-66B7-49C8-A080-81FFC3A9DE04}" type="parTrans" cxnId="{3D4ABEFF-7583-4825-BC40-180CE33D2FC5}">
      <dgm:prSet/>
      <dgm:spPr/>
      <dgm:t>
        <a:bodyPr/>
        <a:lstStyle/>
        <a:p>
          <a:endParaRPr lang="fr-FR"/>
        </a:p>
      </dgm:t>
    </dgm:pt>
    <dgm:pt modelId="{BB7108DF-61DF-400A-9D61-9D54925A8D66}" type="sibTrans" cxnId="{3D4ABEFF-7583-4825-BC40-180CE33D2FC5}">
      <dgm:prSet/>
      <dgm:spPr/>
      <dgm:t>
        <a:bodyPr/>
        <a:lstStyle/>
        <a:p>
          <a:endParaRPr lang="fr-FR"/>
        </a:p>
      </dgm:t>
    </dgm:pt>
    <dgm:pt modelId="{827F32E2-D25E-4674-B59B-3E6C6D62A81C}">
      <dgm:prSet phldrT="[Texte]" custT="1"/>
      <dgm:spPr/>
      <dgm:t>
        <a:bodyPr/>
        <a:lstStyle/>
        <a:p>
          <a:r>
            <a:rPr lang="fr-FR" sz="2800" b="1" dirty="0" smtClean="0">
              <a:solidFill>
                <a:schemeClr val="tx1"/>
              </a:solidFill>
            </a:rPr>
            <a:t>Pratiques</a:t>
          </a:r>
          <a:br>
            <a:rPr lang="fr-FR" sz="2800" b="1" dirty="0" smtClean="0">
              <a:solidFill>
                <a:schemeClr val="tx1"/>
              </a:solidFill>
            </a:rPr>
          </a:br>
          <a:r>
            <a:rPr lang="fr-FR" sz="2800" b="1" dirty="0" smtClean="0">
              <a:solidFill>
                <a:schemeClr val="tx1"/>
              </a:solidFill>
            </a:rPr>
            <a:t>&amp; Interséries</a:t>
          </a:r>
        </a:p>
        <a:p>
          <a:r>
            <a:rPr lang="fr-FR" sz="1600" dirty="0" smtClean="0">
              <a:solidFill>
                <a:schemeClr val="tx1"/>
              </a:solidFill>
            </a:rPr>
            <a:t>Open </a:t>
          </a:r>
        </a:p>
      </dgm:t>
    </dgm:pt>
    <dgm:pt modelId="{BDACB3A7-C79B-4C58-A963-485B14605243}" type="parTrans" cxnId="{2D5D8666-73C8-4389-A227-58D680C41740}">
      <dgm:prSet/>
      <dgm:spPr/>
      <dgm:t>
        <a:bodyPr/>
        <a:lstStyle/>
        <a:p>
          <a:endParaRPr lang="fr-FR"/>
        </a:p>
      </dgm:t>
    </dgm:pt>
    <dgm:pt modelId="{2EED163C-0CAF-472B-8E91-6465B62AE794}" type="sibTrans" cxnId="{2D5D8666-73C8-4389-A227-58D680C41740}">
      <dgm:prSet/>
      <dgm:spPr/>
      <dgm:t>
        <a:bodyPr/>
        <a:lstStyle/>
        <a:p>
          <a:endParaRPr lang="fr-FR"/>
        </a:p>
      </dgm:t>
    </dgm:pt>
    <dgm:pt modelId="{47FB0877-B91C-4086-96E2-0AF38082D5E8}">
      <dgm:prSet phldrT="[Texte]" custT="1"/>
      <dgm:spPr>
        <a:solidFill>
          <a:srgbClr val="92D050"/>
        </a:solidFill>
      </dgm:spPr>
      <dgm:t>
        <a:bodyPr/>
        <a:lstStyle/>
        <a:p>
          <a:pPr>
            <a:spcAft>
              <a:spcPct val="35000"/>
            </a:spcAft>
          </a:pPr>
          <a:r>
            <a:rPr lang="fr-FR" sz="2600" b="1" dirty="0" smtClean="0">
              <a:solidFill>
                <a:schemeClr val="tx1"/>
              </a:solidFill>
            </a:rPr>
            <a:t>Jeunes Espoirs</a:t>
          </a:r>
        </a:p>
        <a:p>
          <a:pPr>
            <a:spcAft>
              <a:spcPts val="0"/>
            </a:spcAft>
          </a:pPr>
          <a:r>
            <a:rPr lang="fr-FR" sz="1600" dirty="0" smtClean="0">
              <a:solidFill>
                <a:schemeClr val="tx1"/>
              </a:solidFill>
            </a:rPr>
            <a:t>13 à 25 ans</a:t>
          </a:r>
        </a:p>
      </dgm:t>
    </dgm:pt>
    <dgm:pt modelId="{962A6FB1-7C70-41E7-BFB0-2219664C4627}" type="parTrans" cxnId="{FDAC1FFF-B437-447A-80BA-4C90E2726AC0}">
      <dgm:prSet/>
      <dgm:spPr/>
      <dgm:t>
        <a:bodyPr/>
        <a:lstStyle/>
        <a:p>
          <a:endParaRPr lang="fr-FR"/>
        </a:p>
      </dgm:t>
    </dgm:pt>
    <dgm:pt modelId="{0BA24730-11FF-4B9D-84AE-8946F098FD12}" type="sibTrans" cxnId="{FDAC1FFF-B437-447A-80BA-4C90E2726AC0}">
      <dgm:prSet/>
      <dgm:spPr/>
      <dgm:t>
        <a:bodyPr/>
        <a:lstStyle/>
        <a:p>
          <a:endParaRPr lang="fr-FR"/>
        </a:p>
      </dgm:t>
    </dgm:pt>
    <dgm:pt modelId="{2C1F610C-4335-4374-BEBF-8D47CBD7CB15}">
      <dgm:prSet phldrT="[Texte]" custT="1"/>
      <dgm:spPr>
        <a:solidFill>
          <a:srgbClr val="FFC000"/>
        </a:solidFill>
      </dgm:spPr>
      <dgm:t>
        <a:bodyPr/>
        <a:lstStyle/>
        <a:p>
          <a:r>
            <a:rPr lang="fr-FR" sz="3200" b="1" dirty="0" smtClean="0">
              <a:solidFill>
                <a:schemeClr val="tx1"/>
              </a:solidFill>
            </a:rPr>
            <a:t>Minimes</a:t>
          </a:r>
        </a:p>
        <a:p>
          <a:r>
            <a:rPr lang="fr-FR" sz="1600" dirty="0" smtClean="0">
              <a:solidFill>
                <a:schemeClr val="tx1"/>
              </a:solidFill>
            </a:rPr>
            <a:t>12 à 14 ans</a:t>
          </a:r>
          <a:endParaRPr lang="fr-FR" sz="1600" dirty="0">
            <a:solidFill>
              <a:schemeClr val="tx1"/>
            </a:solidFill>
          </a:endParaRPr>
        </a:p>
      </dgm:t>
    </dgm:pt>
    <dgm:pt modelId="{8B192B27-840F-4D54-AA35-16E2892167F1}" type="parTrans" cxnId="{BEF7380F-A409-4F73-98C4-2599AF9B02BD}">
      <dgm:prSet/>
      <dgm:spPr/>
      <dgm:t>
        <a:bodyPr/>
        <a:lstStyle/>
        <a:p>
          <a:endParaRPr lang="fr-FR"/>
        </a:p>
      </dgm:t>
    </dgm:pt>
    <dgm:pt modelId="{B99FF46C-3A6B-4F50-9FFA-791C93228111}" type="sibTrans" cxnId="{BEF7380F-A409-4F73-98C4-2599AF9B02BD}">
      <dgm:prSet/>
      <dgm:spPr/>
      <dgm:t>
        <a:bodyPr/>
        <a:lstStyle/>
        <a:p>
          <a:endParaRPr lang="fr-FR"/>
        </a:p>
      </dgm:t>
    </dgm:pt>
    <dgm:pt modelId="{16D0A8D7-D1F9-49CB-9036-A662968CEF56}" type="pres">
      <dgm:prSet presAssocID="{77077F0E-9257-48BE-B999-A5F933676C26}" presName="diagram" presStyleCnt="0">
        <dgm:presLayoutVars>
          <dgm:dir/>
          <dgm:resizeHandles val="exact"/>
        </dgm:presLayoutVars>
      </dgm:prSet>
      <dgm:spPr/>
      <dgm:t>
        <a:bodyPr/>
        <a:lstStyle/>
        <a:p>
          <a:endParaRPr lang="fr-FR"/>
        </a:p>
      </dgm:t>
    </dgm:pt>
    <dgm:pt modelId="{A5A9F045-8325-442C-A482-FD37301D9E04}" type="pres">
      <dgm:prSet presAssocID="{71A1ECC1-AC8B-4393-A029-9550CDDFA49B}" presName="node" presStyleLbl="node1" presStyleIdx="0" presStyleCnt="4" custLinFactX="9566" custLinFactY="14051" custLinFactNeighborX="100000" custLinFactNeighborY="100000">
        <dgm:presLayoutVars>
          <dgm:bulletEnabled val="1"/>
        </dgm:presLayoutVars>
      </dgm:prSet>
      <dgm:spPr/>
      <dgm:t>
        <a:bodyPr/>
        <a:lstStyle/>
        <a:p>
          <a:endParaRPr lang="fr-FR"/>
        </a:p>
      </dgm:t>
    </dgm:pt>
    <dgm:pt modelId="{A641CAAC-CE08-404A-868F-8782D7FEEAE0}" type="pres">
      <dgm:prSet presAssocID="{BB7108DF-61DF-400A-9D61-9D54925A8D66}" presName="sibTrans" presStyleCnt="0"/>
      <dgm:spPr/>
    </dgm:pt>
    <dgm:pt modelId="{314D1C8B-586A-4F0C-88FB-6A8331AE21CD}" type="pres">
      <dgm:prSet presAssocID="{827F32E2-D25E-4674-B59B-3E6C6D62A81C}" presName="node" presStyleLbl="node1" presStyleIdx="1" presStyleCnt="4" custLinFactX="-12307" custLinFactY="14051" custLinFactNeighborX="-100000" custLinFactNeighborY="100000">
        <dgm:presLayoutVars>
          <dgm:bulletEnabled val="1"/>
        </dgm:presLayoutVars>
      </dgm:prSet>
      <dgm:spPr/>
      <dgm:t>
        <a:bodyPr/>
        <a:lstStyle/>
        <a:p>
          <a:endParaRPr lang="fr-FR"/>
        </a:p>
      </dgm:t>
    </dgm:pt>
    <dgm:pt modelId="{1E11235A-256A-4759-A64B-C2FD300456FC}" type="pres">
      <dgm:prSet presAssocID="{2EED163C-0CAF-472B-8E91-6465B62AE794}" presName="sibTrans" presStyleCnt="0"/>
      <dgm:spPr/>
    </dgm:pt>
    <dgm:pt modelId="{101C6D0E-8B47-4524-8FCA-876F93E32F9E}" type="pres">
      <dgm:prSet presAssocID="{47FB0877-B91C-4086-96E2-0AF38082D5E8}" presName="node" presStyleLbl="node1" presStyleIdx="2" presStyleCnt="4" custLinFactX="9566" custLinFactY="-12967" custLinFactNeighborX="100000" custLinFactNeighborY="-100000">
        <dgm:presLayoutVars>
          <dgm:bulletEnabled val="1"/>
        </dgm:presLayoutVars>
      </dgm:prSet>
      <dgm:spPr/>
      <dgm:t>
        <a:bodyPr/>
        <a:lstStyle/>
        <a:p>
          <a:endParaRPr lang="fr-FR"/>
        </a:p>
      </dgm:t>
    </dgm:pt>
    <dgm:pt modelId="{6263B413-EF57-4340-9294-F96D9EEBB320}" type="pres">
      <dgm:prSet presAssocID="{0BA24730-11FF-4B9D-84AE-8946F098FD12}" presName="sibTrans" presStyleCnt="0"/>
      <dgm:spPr/>
    </dgm:pt>
    <dgm:pt modelId="{F65FC496-3B2B-41C4-9407-51C5EA944383}" type="pres">
      <dgm:prSet presAssocID="{2C1F610C-4335-4374-BEBF-8D47CBD7CB15}" presName="node" presStyleLbl="node1" presStyleIdx="3" presStyleCnt="4" custLinFactX="-12307" custLinFactY="-12967" custLinFactNeighborX="-100000" custLinFactNeighborY="-100000">
        <dgm:presLayoutVars>
          <dgm:bulletEnabled val="1"/>
        </dgm:presLayoutVars>
      </dgm:prSet>
      <dgm:spPr/>
      <dgm:t>
        <a:bodyPr/>
        <a:lstStyle/>
        <a:p>
          <a:endParaRPr lang="fr-FR"/>
        </a:p>
      </dgm:t>
    </dgm:pt>
  </dgm:ptLst>
  <dgm:cxnLst>
    <dgm:cxn modelId="{FDAC1FFF-B437-447A-80BA-4C90E2726AC0}" srcId="{77077F0E-9257-48BE-B999-A5F933676C26}" destId="{47FB0877-B91C-4086-96E2-0AF38082D5E8}" srcOrd="2" destOrd="0" parTransId="{962A6FB1-7C70-41E7-BFB0-2219664C4627}" sibTransId="{0BA24730-11FF-4B9D-84AE-8946F098FD12}"/>
    <dgm:cxn modelId="{A63AE55D-9481-4B3F-B194-7C01E273146B}" type="presOf" srcId="{77077F0E-9257-48BE-B999-A5F933676C26}" destId="{16D0A8D7-D1F9-49CB-9036-A662968CEF56}" srcOrd="0" destOrd="0" presId="urn:microsoft.com/office/officeart/2005/8/layout/default"/>
    <dgm:cxn modelId="{70057385-21DC-4595-BB6C-2952110767A8}" type="presOf" srcId="{47FB0877-B91C-4086-96E2-0AF38082D5E8}" destId="{101C6D0E-8B47-4524-8FCA-876F93E32F9E}" srcOrd="0" destOrd="0" presId="urn:microsoft.com/office/officeart/2005/8/layout/default"/>
    <dgm:cxn modelId="{B71487B3-E506-4188-B8E8-13AA11C34B9B}" type="presOf" srcId="{827F32E2-D25E-4674-B59B-3E6C6D62A81C}" destId="{314D1C8B-586A-4F0C-88FB-6A8331AE21CD}" srcOrd="0" destOrd="0" presId="urn:microsoft.com/office/officeart/2005/8/layout/default"/>
    <dgm:cxn modelId="{7C4C4E1B-1C72-4176-BAEE-D69514B43FAA}" type="presOf" srcId="{2C1F610C-4335-4374-BEBF-8D47CBD7CB15}" destId="{F65FC496-3B2B-41C4-9407-51C5EA944383}" srcOrd="0" destOrd="0" presId="urn:microsoft.com/office/officeart/2005/8/layout/default"/>
    <dgm:cxn modelId="{2D5D8666-73C8-4389-A227-58D680C41740}" srcId="{77077F0E-9257-48BE-B999-A5F933676C26}" destId="{827F32E2-D25E-4674-B59B-3E6C6D62A81C}" srcOrd="1" destOrd="0" parTransId="{BDACB3A7-C79B-4C58-A963-485B14605243}" sibTransId="{2EED163C-0CAF-472B-8E91-6465B62AE794}"/>
    <dgm:cxn modelId="{41E38D49-9293-4121-81F3-08BD7B4AFD84}" type="presOf" srcId="{71A1ECC1-AC8B-4393-A029-9550CDDFA49B}" destId="{A5A9F045-8325-442C-A482-FD37301D9E04}" srcOrd="0" destOrd="0" presId="urn:microsoft.com/office/officeart/2005/8/layout/default"/>
    <dgm:cxn modelId="{BEF7380F-A409-4F73-98C4-2599AF9B02BD}" srcId="{77077F0E-9257-48BE-B999-A5F933676C26}" destId="{2C1F610C-4335-4374-BEBF-8D47CBD7CB15}" srcOrd="3" destOrd="0" parTransId="{8B192B27-840F-4D54-AA35-16E2892167F1}" sibTransId="{B99FF46C-3A6B-4F50-9FFA-791C93228111}"/>
    <dgm:cxn modelId="{3D4ABEFF-7583-4825-BC40-180CE33D2FC5}" srcId="{77077F0E-9257-48BE-B999-A5F933676C26}" destId="{71A1ECC1-AC8B-4393-A029-9550CDDFA49B}" srcOrd="0" destOrd="0" parTransId="{122EE88D-66B7-49C8-A080-81FFC3A9DE04}" sibTransId="{BB7108DF-61DF-400A-9D61-9D54925A8D66}"/>
    <dgm:cxn modelId="{0F367158-4E60-4049-97E8-BFC8912373CA}" type="presParOf" srcId="{16D0A8D7-D1F9-49CB-9036-A662968CEF56}" destId="{A5A9F045-8325-442C-A482-FD37301D9E04}" srcOrd="0" destOrd="0" presId="urn:microsoft.com/office/officeart/2005/8/layout/default"/>
    <dgm:cxn modelId="{F726834C-1C01-49F7-B6F4-2ED815C667E7}" type="presParOf" srcId="{16D0A8D7-D1F9-49CB-9036-A662968CEF56}" destId="{A641CAAC-CE08-404A-868F-8782D7FEEAE0}" srcOrd="1" destOrd="0" presId="urn:microsoft.com/office/officeart/2005/8/layout/default"/>
    <dgm:cxn modelId="{341AE561-5ED3-4050-A51D-A610739DACFF}" type="presParOf" srcId="{16D0A8D7-D1F9-49CB-9036-A662968CEF56}" destId="{314D1C8B-586A-4F0C-88FB-6A8331AE21CD}" srcOrd="2" destOrd="0" presId="urn:microsoft.com/office/officeart/2005/8/layout/default"/>
    <dgm:cxn modelId="{709826F1-6C70-45D6-99EC-8993041FEEC1}" type="presParOf" srcId="{16D0A8D7-D1F9-49CB-9036-A662968CEF56}" destId="{1E11235A-256A-4759-A64B-C2FD300456FC}" srcOrd="3" destOrd="0" presId="urn:microsoft.com/office/officeart/2005/8/layout/default"/>
    <dgm:cxn modelId="{7089F9A7-B2F3-4E8D-B217-369916BB4B2F}" type="presParOf" srcId="{16D0A8D7-D1F9-49CB-9036-A662968CEF56}" destId="{101C6D0E-8B47-4524-8FCA-876F93E32F9E}" srcOrd="4" destOrd="0" presId="urn:microsoft.com/office/officeart/2005/8/layout/default"/>
    <dgm:cxn modelId="{B6A67FD6-C5BD-49C0-89FA-5BF7FBF3DAEC}" type="presParOf" srcId="{16D0A8D7-D1F9-49CB-9036-A662968CEF56}" destId="{6263B413-EF57-4340-9294-F96D9EEBB320}" srcOrd="5" destOrd="0" presId="urn:microsoft.com/office/officeart/2005/8/layout/default"/>
    <dgm:cxn modelId="{F89D431D-F9DF-4B3E-B3B0-D45592CC9BCB}" type="presParOf" srcId="{16D0A8D7-D1F9-49CB-9036-A662968CEF56}" destId="{F65FC496-3B2B-41C4-9407-51C5EA944383}"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9F045-8325-442C-A482-FD37301D9E04}">
      <dsp:nvSpPr>
        <dsp:cNvPr id="0" name=""/>
        <dsp:cNvSpPr/>
      </dsp:nvSpPr>
      <dsp:spPr>
        <a:xfrm>
          <a:off x="4247694" y="2160835"/>
          <a:ext cx="3153908" cy="1892344"/>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solidFill>
                <a:schemeClr val="tx1"/>
              </a:solidFill>
            </a:rPr>
            <a:t>Classes</a:t>
          </a:r>
          <a:r>
            <a:rPr lang="fr-FR" sz="2500" kern="1200" dirty="0" smtClean="0">
              <a:solidFill>
                <a:schemeClr val="tx1"/>
              </a:solidFill>
            </a:rPr>
            <a:t> </a:t>
          </a:r>
        </a:p>
        <a:p>
          <a:pPr lvl="0" algn="ctr" defTabSz="1244600">
            <a:lnSpc>
              <a:spcPct val="90000"/>
            </a:lnSpc>
            <a:spcBef>
              <a:spcPct val="0"/>
            </a:spcBef>
            <a:spcAft>
              <a:spcPct val="35000"/>
            </a:spcAft>
          </a:pPr>
          <a:r>
            <a:rPr lang="fr-FR" sz="1600" kern="1200" dirty="0" smtClean="0">
              <a:solidFill>
                <a:schemeClr val="tx1"/>
              </a:solidFill>
            </a:rPr>
            <a:t>Open</a:t>
          </a:r>
        </a:p>
      </dsp:txBody>
      <dsp:txXfrm>
        <a:off x="4247694" y="2160835"/>
        <a:ext cx="3153908" cy="1892344"/>
      </dsp:txXfrm>
    </dsp:sp>
    <dsp:sp modelId="{314D1C8B-586A-4F0C-88FB-6A8331AE21CD}">
      <dsp:nvSpPr>
        <dsp:cNvPr id="0" name=""/>
        <dsp:cNvSpPr/>
      </dsp:nvSpPr>
      <dsp:spPr>
        <a:xfrm>
          <a:off x="719323" y="2160835"/>
          <a:ext cx="3153908" cy="18923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solidFill>
                <a:schemeClr val="tx1"/>
              </a:solidFill>
            </a:rPr>
            <a:t>Pratiques</a:t>
          </a:r>
          <a:br>
            <a:rPr lang="fr-FR" sz="2800" b="1" kern="1200" dirty="0" smtClean="0">
              <a:solidFill>
                <a:schemeClr val="tx1"/>
              </a:solidFill>
            </a:rPr>
          </a:br>
          <a:r>
            <a:rPr lang="fr-FR" sz="2800" b="1" kern="1200" dirty="0" smtClean="0">
              <a:solidFill>
                <a:schemeClr val="tx1"/>
              </a:solidFill>
            </a:rPr>
            <a:t>&amp; Interséries</a:t>
          </a:r>
        </a:p>
        <a:p>
          <a:pPr lvl="0" algn="ctr" defTabSz="1244600">
            <a:lnSpc>
              <a:spcPct val="90000"/>
            </a:lnSpc>
            <a:spcBef>
              <a:spcPct val="0"/>
            </a:spcBef>
            <a:spcAft>
              <a:spcPct val="35000"/>
            </a:spcAft>
          </a:pPr>
          <a:r>
            <a:rPr lang="fr-FR" sz="1600" kern="1200" dirty="0" smtClean="0">
              <a:solidFill>
                <a:schemeClr val="tx1"/>
              </a:solidFill>
            </a:rPr>
            <a:t>Open </a:t>
          </a:r>
        </a:p>
      </dsp:txBody>
      <dsp:txXfrm>
        <a:off x="719323" y="2160835"/>
        <a:ext cx="3153908" cy="1892344"/>
      </dsp:txXfrm>
    </dsp:sp>
    <dsp:sp modelId="{101C6D0E-8B47-4524-8FCA-876F93E32F9E}">
      <dsp:nvSpPr>
        <dsp:cNvPr id="0" name=""/>
        <dsp:cNvSpPr/>
      </dsp:nvSpPr>
      <dsp:spPr>
        <a:xfrm>
          <a:off x="4247694" y="72607"/>
          <a:ext cx="3153908" cy="1892344"/>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b="1" kern="1200" dirty="0" smtClean="0">
              <a:solidFill>
                <a:schemeClr val="tx1"/>
              </a:solidFill>
            </a:rPr>
            <a:t>Jeunes Espoirs</a:t>
          </a:r>
        </a:p>
        <a:p>
          <a:pPr lvl="0" algn="ctr" defTabSz="1155700">
            <a:lnSpc>
              <a:spcPct val="90000"/>
            </a:lnSpc>
            <a:spcBef>
              <a:spcPct val="0"/>
            </a:spcBef>
            <a:spcAft>
              <a:spcPts val="0"/>
            </a:spcAft>
          </a:pPr>
          <a:r>
            <a:rPr lang="fr-FR" sz="1600" kern="1200" dirty="0" smtClean="0">
              <a:solidFill>
                <a:schemeClr val="tx1"/>
              </a:solidFill>
            </a:rPr>
            <a:t>13 à 25 ans</a:t>
          </a:r>
        </a:p>
      </dsp:txBody>
      <dsp:txXfrm>
        <a:off x="4247694" y="72607"/>
        <a:ext cx="3153908" cy="1892344"/>
      </dsp:txXfrm>
    </dsp:sp>
    <dsp:sp modelId="{F65FC496-3B2B-41C4-9407-51C5EA944383}">
      <dsp:nvSpPr>
        <dsp:cNvPr id="0" name=""/>
        <dsp:cNvSpPr/>
      </dsp:nvSpPr>
      <dsp:spPr>
        <a:xfrm>
          <a:off x="719323" y="72607"/>
          <a:ext cx="3153908" cy="189234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r-FR" sz="3200" b="1" kern="1200" dirty="0" smtClean="0">
              <a:solidFill>
                <a:schemeClr val="tx1"/>
              </a:solidFill>
            </a:rPr>
            <a:t>Minimes</a:t>
          </a:r>
        </a:p>
        <a:p>
          <a:pPr lvl="0" algn="ctr" defTabSz="1422400">
            <a:lnSpc>
              <a:spcPct val="90000"/>
            </a:lnSpc>
            <a:spcBef>
              <a:spcPct val="0"/>
            </a:spcBef>
            <a:spcAft>
              <a:spcPct val="35000"/>
            </a:spcAft>
          </a:pPr>
          <a:r>
            <a:rPr lang="fr-FR" sz="1600" kern="1200" dirty="0" smtClean="0">
              <a:solidFill>
                <a:schemeClr val="tx1"/>
              </a:solidFill>
            </a:rPr>
            <a:t>12 à 14 ans</a:t>
          </a:r>
          <a:endParaRPr lang="fr-FR" sz="1600" kern="1200" dirty="0">
            <a:solidFill>
              <a:schemeClr val="tx1"/>
            </a:solidFill>
          </a:endParaRPr>
        </a:p>
      </dsp:txBody>
      <dsp:txXfrm>
        <a:off x="719323" y="72607"/>
        <a:ext cx="3153908" cy="189234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9219" name="Rectangle 3"/>
          <p:cNvSpPr>
            <a:spLocks noGrp="1" noChangeArrowheads="1"/>
          </p:cNvSpPr>
          <p:nvPr>
            <p:ph type="dt" sz="quarter" idx="1"/>
          </p:nvPr>
        </p:nvSpPr>
        <p:spPr bwMode="auto">
          <a:xfrm>
            <a:off x="3856514" y="0"/>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9220" name="Rectangle 4"/>
          <p:cNvSpPr>
            <a:spLocks noGrp="1" noChangeArrowheads="1"/>
          </p:cNvSpPr>
          <p:nvPr>
            <p:ph type="ftr" sz="quarter" idx="2"/>
          </p:nvPr>
        </p:nvSpPr>
        <p:spPr bwMode="auto">
          <a:xfrm>
            <a:off x="0" y="9446895"/>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b" anchorCtr="0" compatLnSpc="1">
            <a:prstTxWarp prst="textNoShape">
              <a:avLst/>
            </a:prstTxWarp>
          </a:bodyPr>
          <a:lstStyle>
            <a:lvl1pP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9221" name="Rectangle 5"/>
          <p:cNvSpPr>
            <a:spLocks noGrp="1" noChangeArrowheads="1"/>
          </p:cNvSpPr>
          <p:nvPr>
            <p:ph type="sldNum" sz="quarter" idx="3"/>
          </p:nvPr>
        </p:nvSpPr>
        <p:spPr bwMode="auto">
          <a:xfrm>
            <a:off x="3856514" y="9446895"/>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b" anchorCtr="0" compatLnSpc="1">
            <a:prstTxWarp prst="textNoShape">
              <a:avLst/>
            </a:prstTxWarp>
          </a:bodyPr>
          <a:lstStyle>
            <a:lvl1pPr algn="r" eaLnBrk="0" hangingPunct="0">
              <a:spcBef>
                <a:spcPct val="0"/>
              </a:spcBef>
              <a:buSzTx/>
              <a:defRPr sz="1200">
                <a:latin typeface="American Typewriter Condensed" charset="0"/>
              </a:defRPr>
            </a:lvl1pPr>
          </a:lstStyle>
          <a:p>
            <a:pPr>
              <a:defRPr/>
            </a:pPr>
            <a:fld id="{B9B2C493-1B41-4650-ACF3-2D09B9CDB3F3}" type="slidenum">
              <a:rPr lang="fr-FR"/>
              <a:pPr>
                <a:defRPr/>
              </a:pPr>
              <a:t>‹N°›</a:t>
            </a:fld>
            <a:endParaRPr lang="fr-FR"/>
          </a:p>
        </p:txBody>
      </p:sp>
    </p:spTree>
    <p:extLst>
      <p:ext uri="{BB962C8B-B14F-4D97-AF65-F5344CB8AC3E}">
        <p14:creationId xmlns:p14="http://schemas.microsoft.com/office/powerpoint/2010/main" val="2304978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11267" name="Rectangle 3"/>
          <p:cNvSpPr>
            <a:spLocks noGrp="1" noChangeArrowheads="1"/>
          </p:cNvSpPr>
          <p:nvPr>
            <p:ph type="dt" idx="1"/>
          </p:nvPr>
        </p:nvSpPr>
        <p:spPr bwMode="auto">
          <a:xfrm>
            <a:off x="3856514" y="0"/>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11268"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07415" y="4723448"/>
            <a:ext cx="4990783" cy="447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1270" name="Rectangle 6"/>
          <p:cNvSpPr>
            <a:spLocks noGrp="1" noChangeArrowheads="1"/>
          </p:cNvSpPr>
          <p:nvPr>
            <p:ph type="ftr" sz="quarter" idx="4"/>
          </p:nvPr>
        </p:nvSpPr>
        <p:spPr bwMode="auto">
          <a:xfrm>
            <a:off x="0" y="9446895"/>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b" anchorCtr="0" compatLnSpc="1">
            <a:prstTxWarp prst="textNoShape">
              <a:avLst/>
            </a:prstTxWarp>
          </a:bodyPr>
          <a:lstStyle>
            <a:lvl1pPr eaLnBrk="0" hangingPunct="0">
              <a:spcBef>
                <a:spcPct val="0"/>
              </a:spcBef>
              <a:buSzTx/>
              <a:defRPr sz="1200">
                <a:latin typeface="American Typewriter Condensed" charset="0"/>
                <a:ea typeface="ＭＳ Ｐゴシック" charset="0"/>
                <a:cs typeface="ＭＳ Ｐゴシック" charset="0"/>
              </a:defRPr>
            </a:lvl1pPr>
          </a:lstStyle>
          <a:p>
            <a:pPr>
              <a:defRPr/>
            </a:pPr>
            <a:endParaRPr lang="fr-FR"/>
          </a:p>
        </p:txBody>
      </p:sp>
      <p:sp>
        <p:nvSpPr>
          <p:cNvPr id="11271" name="Rectangle 7"/>
          <p:cNvSpPr>
            <a:spLocks noGrp="1" noChangeArrowheads="1"/>
          </p:cNvSpPr>
          <p:nvPr>
            <p:ph type="sldNum" sz="quarter" idx="5"/>
          </p:nvPr>
        </p:nvSpPr>
        <p:spPr bwMode="auto">
          <a:xfrm>
            <a:off x="3856514" y="9446895"/>
            <a:ext cx="2949099" cy="497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b" anchorCtr="0" compatLnSpc="1">
            <a:prstTxWarp prst="textNoShape">
              <a:avLst/>
            </a:prstTxWarp>
          </a:bodyPr>
          <a:lstStyle>
            <a:lvl1pPr algn="r" eaLnBrk="0" hangingPunct="0">
              <a:spcBef>
                <a:spcPct val="0"/>
              </a:spcBef>
              <a:buSzTx/>
              <a:defRPr sz="1200">
                <a:latin typeface="American Typewriter Condensed" charset="0"/>
              </a:defRPr>
            </a:lvl1pPr>
          </a:lstStyle>
          <a:p>
            <a:pPr>
              <a:defRPr/>
            </a:pPr>
            <a:fld id="{6BB875DE-E9CF-4685-A2A2-27D601FDAFFC}" type="slidenum">
              <a:rPr lang="fr-FR"/>
              <a:pPr>
                <a:defRPr/>
              </a:pPr>
              <a:t>‹N°›</a:t>
            </a:fld>
            <a:endParaRPr lang="fr-FR"/>
          </a:p>
        </p:txBody>
      </p:sp>
    </p:spTree>
    <p:extLst>
      <p:ext uri="{BB962C8B-B14F-4D97-AF65-F5344CB8AC3E}">
        <p14:creationId xmlns:p14="http://schemas.microsoft.com/office/powerpoint/2010/main" val="648608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a:t>
            </a:fld>
            <a:endParaRPr lang="fr-FR"/>
          </a:p>
        </p:txBody>
      </p:sp>
    </p:spTree>
    <p:extLst>
      <p:ext uri="{BB962C8B-B14F-4D97-AF65-F5344CB8AC3E}">
        <p14:creationId xmlns:p14="http://schemas.microsoft.com/office/powerpoint/2010/main" val="922866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10</a:t>
            </a:fld>
            <a:endParaRPr lang="fr-FR"/>
          </a:p>
        </p:txBody>
      </p:sp>
    </p:spTree>
    <p:extLst>
      <p:ext uri="{BB962C8B-B14F-4D97-AF65-F5344CB8AC3E}">
        <p14:creationId xmlns:p14="http://schemas.microsoft.com/office/powerpoint/2010/main" val="1798310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11</a:t>
            </a:fld>
            <a:endParaRPr lang="fr-FR"/>
          </a:p>
        </p:txBody>
      </p:sp>
    </p:spTree>
    <p:extLst>
      <p:ext uri="{BB962C8B-B14F-4D97-AF65-F5344CB8AC3E}">
        <p14:creationId xmlns:p14="http://schemas.microsoft.com/office/powerpoint/2010/main" val="1401505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12</a:t>
            </a:fld>
            <a:endParaRPr lang="fr-FR"/>
          </a:p>
        </p:txBody>
      </p:sp>
    </p:spTree>
    <p:extLst>
      <p:ext uri="{BB962C8B-B14F-4D97-AF65-F5344CB8AC3E}">
        <p14:creationId xmlns:p14="http://schemas.microsoft.com/office/powerpoint/2010/main" val="2957174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13</a:t>
            </a:fld>
            <a:endParaRPr lang="fr-FR"/>
          </a:p>
        </p:txBody>
      </p:sp>
    </p:spTree>
    <p:extLst>
      <p:ext uri="{BB962C8B-B14F-4D97-AF65-F5344CB8AC3E}">
        <p14:creationId xmlns:p14="http://schemas.microsoft.com/office/powerpoint/2010/main" val="2301226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14</a:t>
            </a:fld>
            <a:endParaRPr lang="fr-FR"/>
          </a:p>
        </p:txBody>
      </p:sp>
    </p:spTree>
    <p:extLst>
      <p:ext uri="{BB962C8B-B14F-4D97-AF65-F5344CB8AC3E}">
        <p14:creationId xmlns:p14="http://schemas.microsoft.com/office/powerpoint/2010/main" val="1046234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15</a:t>
            </a:fld>
            <a:endParaRPr lang="fr-FR"/>
          </a:p>
        </p:txBody>
      </p:sp>
    </p:spTree>
    <p:extLst>
      <p:ext uri="{BB962C8B-B14F-4D97-AF65-F5344CB8AC3E}">
        <p14:creationId xmlns:p14="http://schemas.microsoft.com/office/powerpoint/2010/main" val="1354677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16</a:t>
            </a:fld>
            <a:endParaRPr lang="fr-FR"/>
          </a:p>
        </p:txBody>
      </p:sp>
    </p:spTree>
    <p:extLst>
      <p:ext uri="{BB962C8B-B14F-4D97-AF65-F5344CB8AC3E}">
        <p14:creationId xmlns:p14="http://schemas.microsoft.com/office/powerpoint/2010/main" val="3612871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17</a:t>
            </a:fld>
            <a:endParaRPr lang="fr-FR"/>
          </a:p>
        </p:txBody>
      </p:sp>
    </p:spTree>
    <p:extLst>
      <p:ext uri="{BB962C8B-B14F-4D97-AF65-F5344CB8AC3E}">
        <p14:creationId xmlns:p14="http://schemas.microsoft.com/office/powerpoint/2010/main" val="2064262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18</a:t>
            </a:fld>
            <a:endParaRPr lang="fr-FR"/>
          </a:p>
        </p:txBody>
      </p:sp>
    </p:spTree>
    <p:extLst>
      <p:ext uri="{BB962C8B-B14F-4D97-AF65-F5344CB8AC3E}">
        <p14:creationId xmlns:p14="http://schemas.microsoft.com/office/powerpoint/2010/main" val="4067591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19</a:t>
            </a:fld>
            <a:endParaRPr lang="fr-FR"/>
          </a:p>
        </p:txBody>
      </p:sp>
    </p:spTree>
    <p:extLst>
      <p:ext uri="{BB962C8B-B14F-4D97-AF65-F5344CB8AC3E}">
        <p14:creationId xmlns:p14="http://schemas.microsoft.com/office/powerpoint/2010/main" val="2008654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2</a:t>
            </a:fld>
            <a:endParaRPr lang="fr-FR"/>
          </a:p>
        </p:txBody>
      </p:sp>
    </p:spTree>
    <p:extLst>
      <p:ext uri="{BB962C8B-B14F-4D97-AF65-F5344CB8AC3E}">
        <p14:creationId xmlns:p14="http://schemas.microsoft.com/office/powerpoint/2010/main" val="405095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3</a:t>
            </a:fld>
            <a:endParaRPr lang="fr-FR"/>
          </a:p>
        </p:txBody>
      </p:sp>
    </p:spTree>
    <p:extLst>
      <p:ext uri="{BB962C8B-B14F-4D97-AF65-F5344CB8AC3E}">
        <p14:creationId xmlns:p14="http://schemas.microsoft.com/office/powerpoint/2010/main" val="7524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4</a:t>
            </a:fld>
            <a:endParaRPr lang="fr-FR"/>
          </a:p>
        </p:txBody>
      </p:sp>
    </p:spTree>
    <p:extLst>
      <p:ext uri="{BB962C8B-B14F-4D97-AF65-F5344CB8AC3E}">
        <p14:creationId xmlns:p14="http://schemas.microsoft.com/office/powerpoint/2010/main" val="397750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5</a:t>
            </a:fld>
            <a:endParaRPr lang="fr-FR"/>
          </a:p>
        </p:txBody>
      </p:sp>
    </p:spTree>
    <p:extLst>
      <p:ext uri="{BB962C8B-B14F-4D97-AF65-F5344CB8AC3E}">
        <p14:creationId xmlns:p14="http://schemas.microsoft.com/office/powerpoint/2010/main" val="172928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6</a:t>
            </a:fld>
            <a:endParaRPr lang="fr-FR"/>
          </a:p>
        </p:txBody>
      </p:sp>
    </p:spTree>
    <p:extLst>
      <p:ext uri="{BB962C8B-B14F-4D97-AF65-F5344CB8AC3E}">
        <p14:creationId xmlns:p14="http://schemas.microsoft.com/office/powerpoint/2010/main" val="3607016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7</a:t>
            </a:fld>
            <a:endParaRPr lang="fr-FR"/>
          </a:p>
        </p:txBody>
      </p:sp>
    </p:spTree>
    <p:extLst>
      <p:ext uri="{BB962C8B-B14F-4D97-AF65-F5344CB8AC3E}">
        <p14:creationId xmlns:p14="http://schemas.microsoft.com/office/powerpoint/2010/main" val="846812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8</a:t>
            </a:fld>
            <a:endParaRPr lang="fr-FR"/>
          </a:p>
        </p:txBody>
      </p:sp>
    </p:spTree>
    <p:extLst>
      <p:ext uri="{BB962C8B-B14F-4D97-AF65-F5344CB8AC3E}">
        <p14:creationId xmlns:p14="http://schemas.microsoft.com/office/powerpoint/2010/main" val="115269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BB875DE-E9CF-4685-A2A2-27D601FDAFFC}" type="slidenum">
              <a:rPr lang="fr-FR" smtClean="0"/>
              <a:pPr>
                <a:defRPr/>
              </a:pPr>
              <a:t>9</a:t>
            </a:fld>
            <a:endParaRPr lang="fr-FR"/>
          </a:p>
        </p:txBody>
      </p:sp>
    </p:spTree>
    <p:extLst>
      <p:ext uri="{BB962C8B-B14F-4D97-AF65-F5344CB8AC3E}">
        <p14:creationId xmlns:p14="http://schemas.microsoft.com/office/powerpoint/2010/main" val="1695067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pic>
        <p:nvPicPr>
          <p:cNvPr id="19458" name="Picture 2" descr="W:\Photos\2013\Communication\PPT\V_Rouge.jpg"/>
          <p:cNvPicPr>
            <a:picLocks noChangeAspect="1" noChangeArrowheads="1"/>
          </p:cNvPicPr>
          <p:nvPr userDrawn="1"/>
        </p:nvPicPr>
        <p:blipFill>
          <a:blip r:embed="rId2"/>
          <a:stretch>
            <a:fillRect/>
          </a:stretch>
        </p:blipFill>
        <p:spPr bwMode="auto">
          <a:xfrm>
            <a:off x="1" y="2"/>
            <a:ext cx="2078831" cy="5457825"/>
          </a:xfrm>
          <a:prstGeom prst="rect">
            <a:avLst/>
          </a:prstGeom>
          <a:noFill/>
        </p:spPr>
      </p:pic>
      <p:pic>
        <p:nvPicPr>
          <p:cNvPr id="19460" name="Picture 4" descr="W:\Photos\2013\Communication\PPT\FFVoile_Grand.jpg"/>
          <p:cNvPicPr>
            <a:picLocks noChangeAspect="1" noChangeArrowheads="1"/>
          </p:cNvPicPr>
          <p:nvPr userDrawn="1"/>
        </p:nvPicPr>
        <p:blipFill>
          <a:blip r:embed="rId3"/>
          <a:stretch>
            <a:fillRect/>
          </a:stretch>
        </p:blipFill>
        <p:spPr bwMode="auto">
          <a:xfrm>
            <a:off x="6793707" y="5295900"/>
            <a:ext cx="2350294" cy="1562100"/>
          </a:xfrm>
          <a:prstGeom prst="rect">
            <a:avLst/>
          </a:prstGeom>
          <a:noFill/>
        </p:spPr>
      </p:pic>
      <p:sp>
        <p:nvSpPr>
          <p:cNvPr id="8" name="Titre 1"/>
          <p:cNvSpPr>
            <a:spLocks noGrp="1"/>
          </p:cNvSpPr>
          <p:nvPr>
            <p:ph type="title"/>
          </p:nvPr>
        </p:nvSpPr>
        <p:spPr>
          <a:xfrm>
            <a:off x="2699793" y="1700808"/>
            <a:ext cx="5987008" cy="1440160"/>
          </a:xfrm>
          <a:prstGeom prst="rect">
            <a:avLst/>
          </a:prstGeom>
        </p:spPr>
        <p:txBody>
          <a:bodyPr vert="horz"/>
          <a:lstStyle>
            <a:lvl1pPr algn="r">
              <a:defRPr sz="4000" b="1" cap="all" baseline="0">
                <a:latin typeface="+mn-lt"/>
              </a:defRPr>
            </a:lvl1pPr>
          </a:lstStyle>
          <a:p>
            <a:r>
              <a:rPr lang="fr-FR" smtClean="0"/>
              <a:t>Modifiez le style du titre</a:t>
            </a:r>
            <a:endParaRPr lang="fr-FR" dirty="0"/>
          </a:p>
        </p:txBody>
      </p:sp>
      <p:sp>
        <p:nvSpPr>
          <p:cNvPr id="10" name="Espace réservé du contenu 9"/>
          <p:cNvSpPr>
            <a:spLocks noGrp="1"/>
          </p:cNvSpPr>
          <p:nvPr>
            <p:ph sz="quarter" idx="10" hasCustomPrompt="1"/>
          </p:nvPr>
        </p:nvSpPr>
        <p:spPr>
          <a:xfrm>
            <a:off x="2710137" y="1124744"/>
            <a:ext cx="5976664" cy="504056"/>
          </a:xfrm>
          <a:prstGeom prst="rect">
            <a:avLst/>
          </a:prstGeom>
        </p:spPr>
        <p:txBody>
          <a:bodyPr/>
          <a:lstStyle>
            <a:lvl1pPr algn="r">
              <a:buNone/>
              <a:defRPr sz="2000" b="1" baseline="0">
                <a:solidFill>
                  <a:schemeClr val="bg2"/>
                </a:solidFill>
              </a:defRPr>
            </a:lvl1pPr>
          </a:lstStyle>
          <a:p>
            <a:pPr lvl="0"/>
            <a:r>
              <a:rPr lang="fr-FR" dirty="0" smtClean="0"/>
              <a:t>Insérez un sous-titre</a:t>
            </a:r>
            <a:endParaRPr lang="fr-FR" dirty="0"/>
          </a:p>
        </p:txBody>
      </p:sp>
      <p:pic>
        <p:nvPicPr>
          <p:cNvPr id="7" name="Picture 2" descr="U:\Personnel\DIRECTEUR_ADMINISTRATIF\logos\FFVoile\FFVoile - DVD NOUVELLE CHARTE\1_CHARTE_INSTITUTIONNELLE\FICHIERS_CHARTE_INSTITUTIONNELLE\04_SUPPORTS ADMINISTRATIFS\2_TETES_DE_LETTRE_CORPORATE\EPS\2013\BasDePage_2partenaires.png"/>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27027" y="5619750"/>
            <a:ext cx="1614488" cy="1238250"/>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9"/>
          <p:cNvSpPr>
            <a:spLocks noGrp="1"/>
          </p:cNvSpPr>
          <p:nvPr>
            <p:ph sz="quarter" idx="11" hasCustomPrompt="1"/>
          </p:nvPr>
        </p:nvSpPr>
        <p:spPr>
          <a:xfrm>
            <a:off x="2699793" y="4437112"/>
            <a:ext cx="5976664" cy="504056"/>
          </a:xfrm>
          <a:prstGeom prst="rect">
            <a:avLst/>
          </a:prstGeom>
        </p:spPr>
        <p:txBody>
          <a:bodyPr/>
          <a:lstStyle>
            <a:lvl1pPr algn="r">
              <a:buNone/>
              <a:defRPr sz="2000" b="1" baseline="0">
                <a:solidFill>
                  <a:schemeClr val="bg2"/>
                </a:solidFill>
              </a:defRPr>
            </a:lvl1pPr>
          </a:lstStyle>
          <a:p>
            <a:pPr lvl="0"/>
            <a:r>
              <a:rPr lang="fr-FR" dirty="0" smtClean="0"/>
              <a:t>Auteur du document</a:t>
            </a:r>
            <a:endParaRPr lang="fr-F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intérieure_Colonne_Droite">
    <p:spTree>
      <p:nvGrpSpPr>
        <p:cNvPr id="1" name=""/>
        <p:cNvGrpSpPr/>
        <p:nvPr/>
      </p:nvGrpSpPr>
      <p:grpSpPr>
        <a:xfrm>
          <a:off x="0" y="0"/>
          <a:ext cx="0" cy="0"/>
          <a:chOff x="0" y="0"/>
          <a:chExt cx="0" cy="0"/>
        </a:xfrm>
      </p:grpSpPr>
      <p:pic>
        <p:nvPicPr>
          <p:cNvPr id="5"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4" name="Espace réservé du contenu 3"/>
          <p:cNvSpPr>
            <a:spLocks noGrp="1"/>
          </p:cNvSpPr>
          <p:nvPr>
            <p:ph sz="half" idx="2"/>
          </p:nvPr>
        </p:nvSpPr>
        <p:spPr>
          <a:xfrm>
            <a:off x="4648200" y="1600202"/>
            <a:ext cx="4038600" cy="4525963"/>
          </a:xfrm>
          <a:prstGeom prst="rect">
            <a:avLst/>
          </a:prstGeom>
        </p:spPr>
        <p:txBody>
          <a:bodyPr vert="horz"/>
          <a:lstStyle>
            <a:lvl1pPr marL="0" indent="0">
              <a:buFont typeface="Arial" panose="020B0604020202020204" pitchFamily="34" charset="0"/>
              <a:buNone/>
              <a:defRPr sz="2200">
                <a:solidFill>
                  <a:schemeClr val="tx2"/>
                </a:solidFill>
              </a:defRPr>
            </a:lvl1pPr>
            <a:lvl2pPr marL="457200" indent="0">
              <a:buFont typeface="Arial" panose="020B0604020202020204" pitchFamily="34" charset="0"/>
              <a:buNone/>
              <a:defRPr sz="2200">
                <a:solidFill>
                  <a:schemeClr val="tx2"/>
                </a:solidFill>
              </a:defRPr>
            </a:lvl2pPr>
            <a:lvl3pPr marL="914400" indent="0">
              <a:buNone/>
              <a:defRPr sz="2200">
                <a:solidFill>
                  <a:schemeClr val="tx2"/>
                </a:solidFill>
              </a:defRPr>
            </a:lvl3pPr>
            <a:lvl4pPr marL="1371600" indent="0">
              <a:buNone/>
              <a:defRPr sz="2200">
                <a:solidFill>
                  <a:schemeClr val="tx2"/>
                </a:solidFill>
              </a:defRPr>
            </a:lvl4pPr>
            <a:lvl5pPr marL="1828800" indent="0">
              <a:buNone/>
              <a:defRPr sz="22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6"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e la date 6"/>
          <p:cNvSpPr>
            <a:spLocks noGrp="1"/>
          </p:cNvSpPr>
          <p:nvPr>
            <p:ph type="dt" sz="half" idx="10"/>
          </p:nvPr>
        </p:nvSpPr>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1"/>
          </p:nvPr>
        </p:nvSpPr>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2"/>
          </p:nvPr>
        </p:nvSpPr>
        <p:spPr/>
        <p:txBody>
          <a:bodyPr/>
          <a:lstStyle/>
          <a:p>
            <a:endParaRPr lang="fr-FR" dirty="0"/>
          </a:p>
        </p:txBody>
      </p:sp>
    </p:spTree>
    <p:extLst>
      <p:ext uri="{BB962C8B-B14F-4D97-AF65-F5344CB8AC3E}">
        <p14:creationId xmlns:p14="http://schemas.microsoft.com/office/powerpoint/2010/main" val="40629464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intérieure 4">
    <p:spTree>
      <p:nvGrpSpPr>
        <p:cNvPr id="1" name=""/>
        <p:cNvGrpSpPr/>
        <p:nvPr/>
      </p:nvGrpSpPr>
      <p:grpSpPr>
        <a:xfrm>
          <a:off x="0" y="0"/>
          <a:ext cx="0" cy="0"/>
          <a:chOff x="0" y="0"/>
          <a:chExt cx="0" cy="0"/>
        </a:xfrm>
      </p:grpSpPr>
      <p:pic>
        <p:nvPicPr>
          <p:cNvPr id="5"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3" name="Espace réservé pour une image  2"/>
          <p:cNvSpPr>
            <a:spLocks noGrp="1"/>
          </p:cNvSpPr>
          <p:nvPr>
            <p:ph type="pic" idx="1"/>
          </p:nvPr>
        </p:nvSpPr>
        <p:spPr>
          <a:xfrm>
            <a:off x="-19050" y="1484784"/>
            <a:ext cx="9163050" cy="3538736"/>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359532" y="5157192"/>
            <a:ext cx="8424936" cy="100811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9" name="Espace réservé de la date 8"/>
          <p:cNvSpPr>
            <a:spLocks noGrp="1"/>
          </p:cNvSpPr>
          <p:nvPr>
            <p:ph type="dt" sz="half" idx="10"/>
          </p:nvPr>
        </p:nvSpPr>
        <p:spPr/>
        <p:txBody>
          <a:bodyPr/>
          <a:lstStyle/>
          <a:p>
            <a:fld id="{8D4851A4-7E62-43E6-BA16-1C4AD23210C4}" type="datetimeFigureOut">
              <a:rPr lang="fr-FR" smtClean="0"/>
              <a:pPr/>
              <a:t>08/09/2018</a:t>
            </a:fld>
            <a:endParaRPr lang="fr-FR"/>
          </a:p>
        </p:txBody>
      </p:sp>
      <p:sp>
        <p:nvSpPr>
          <p:cNvPr id="10" name="Espace réservé du numéro de diapositive 9"/>
          <p:cNvSpPr>
            <a:spLocks noGrp="1"/>
          </p:cNvSpPr>
          <p:nvPr>
            <p:ph type="sldNum" sz="quarter" idx="11"/>
          </p:nvPr>
        </p:nvSpPr>
        <p:spPr/>
        <p:txBody>
          <a:bodyPr/>
          <a:lstStyle/>
          <a:p>
            <a:fld id="{6342E44C-BEF3-483C-8135-BCB35E9F5E4B}" type="slidenum">
              <a:rPr lang="fr-FR" smtClean="0"/>
              <a:pPr/>
              <a:t>‹N°›</a:t>
            </a:fld>
            <a:endParaRPr lang="fr-FR" dirty="0"/>
          </a:p>
        </p:txBody>
      </p:sp>
      <p:sp>
        <p:nvSpPr>
          <p:cNvPr id="11" name="Espace réservé du pied de page 10"/>
          <p:cNvSpPr>
            <a:spLocks noGrp="1"/>
          </p:cNvSpPr>
          <p:nvPr>
            <p:ph type="ftr" sz="quarter" idx="12"/>
          </p:nvPr>
        </p:nvSpPr>
        <p:spPr>
          <a:xfrm>
            <a:off x="2123220" y="6298977"/>
            <a:ext cx="4824536" cy="365125"/>
          </a:xfrm>
        </p:spPr>
        <p:txBody>
          <a:bodyPr/>
          <a:lstStyle/>
          <a:p>
            <a:endParaRPr lang="fr-FR"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intérieure 4">
    <p:spTree>
      <p:nvGrpSpPr>
        <p:cNvPr id="1" name=""/>
        <p:cNvGrpSpPr/>
        <p:nvPr/>
      </p:nvGrpSpPr>
      <p:grpSpPr>
        <a:xfrm>
          <a:off x="0" y="0"/>
          <a:ext cx="0" cy="0"/>
          <a:chOff x="0" y="0"/>
          <a:chExt cx="0" cy="0"/>
        </a:xfrm>
      </p:grpSpPr>
      <p:pic>
        <p:nvPicPr>
          <p:cNvPr id="5"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4" name="Espace réservé du texte 3"/>
          <p:cNvSpPr>
            <a:spLocks noGrp="1"/>
          </p:cNvSpPr>
          <p:nvPr>
            <p:ph type="body" sz="half" idx="2"/>
          </p:nvPr>
        </p:nvSpPr>
        <p:spPr>
          <a:xfrm>
            <a:off x="359532" y="5157192"/>
            <a:ext cx="8424936" cy="100811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9" name="Espace réservé de la date 8"/>
          <p:cNvSpPr>
            <a:spLocks noGrp="1"/>
          </p:cNvSpPr>
          <p:nvPr>
            <p:ph type="dt" sz="half" idx="10"/>
          </p:nvPr>
        </p:nvSpPr>
        <p:spPr/>
        <p:txBody>
          <a:bodyPr/>
          <a:lstStyle/>
          <a:p>
            <a:fld id="{8D4851A4-7E62-43E6-BA16-1C4AD23210C4}" type="datetimeFigureOut">
              <a:rPr lang="fr-FR" smtClean="0"/>
              <a:pPr/>
              <a:t>08/09/2018</a:t>
            </a:fld>
            <a:endParaRPr lang="fr-FR"/>
          </a:p>
        </p:txBody>
      </p:sp>
      <p:sp>
        <p:nvSpPr>
          <p:cNvPr id="10" name="Espace réservé du numéro de diapositive 9"/>
          <p:cNvSpPr>
            <a:spLocks noGrp="1"/>
          </p:cNvSpPr>
          <p:nvPr>
            <p:ph type="sldNum" sz="quarter" idx="11"/>
          </p:nvPr>
        </p:nvSpPr>
        <p:spPr/>
        <p:txBody>
          <a:bodyPr/>
          <a:lstStyle/>
          <a:p>
            <a:fld id="{6342E44C-BEF3-483C-8135-BCB35E9F5E4B}" type="slidenum">
              <a:rPr lang="fr-FR" smtClean="0"/>
              <a:pPr/>
              <a:t>‹N°›</a:t>
            </a:fld>
            <a:endParaRPr lang="fr-FR" dirty="0"/>
          </a:p>
        </p:txBody>
      </p:sp>
      <p:sp>
        <p:nvSpPr>
          <p:cNvPr id="11" name="Espace réservé du pied de page 10"/>
          <p:cNvSpPr>
            <a:spLocks noGrp="1"/>
          </p:cNvSpPr>
          <p:nvPr>
            <p:ph type="ftr" sz="quarter" idx="12"/>
          </p:nvPr>
        </p:nvSpPr>
        <p:spPr>
          <a:xfrm>
            <a:off x="2123220" y="6298977"/>
            <a:ext cx="4824536" cy="365125"/>
          </a:xfrm>
        </p:spPr>
        <p:txBody>
          <a:bodyPr/>
          <a:lstStyle/>
          <a:p>
            <a:endParaRPr lang="fr-FR" dirty="0"/>
          </a:p>
        </p:txBody>
      </p:sp>
      <p:sp>
        <p:nvSpPr>
          <p:cNvPr id="6" name="Espace réservé du contenu 5"/>
          <p:cNvSpPr>
            <a:spLocks noGrp="1"/>
          </p:cNvSpPr>
          <p:nvPr>
            <p:ph sz="quarter" idx="13"/>
          </p:nvPr>
        </p:nvSpPr>
        <p:spPr>
          <a:xfrm>
            <a:off x="359569" y="1341439"/>
            <a:ext cx="8327231" cy="3743325"/>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1388124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pic>
        <p:nvPicPr>
          <p:cNvPr id="20483" name="Picture 3" descr="W:\Photos\2013\Communication\PPT\V_Bleu.jpg"/>
          <p:cNvPicPr>
            <a:picLocks noChangeAspect="1" noChangeArrowheads="1"/>
          </p:cNvPicPr>
          <p:nvPr userDrawn="1"/>
        </p:nvPicPr>
        <p:blipFill>
          <a:blip r:embed="rId2"/>
          <a:stretch>
            <a:fillRect/>
          </a:stretch>
        </p:blipFill>
        <p:spPr bwMode="auto">
          <a:xfrm>
            <a:off x="1" y="1"/>
            <a:ext cx="4793456" cy="6877050"/>
          </a:xfrm>
          <a:prstGeom prst="rect">
            <a:avLst/>
          </a:prstGeom>
          <a:noFill/>
        </p:spPr>
      </p:pic>
      <p:sp>
        <p:nvSpPr>
          <p:cNvPr id="6"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u contenu 5"/>
          <p:cNvSpPr>
            <a:spLocks noGrp="1"/>
          </p:cNvSpPr>
          <p:nvPr>
            <p:ph sz="quarter" idx="10"/>
          </p:nvPr>
        </p:nvSpPr>
        <p:spPr>
          <a:xfrm>
            <a:off x="468314" y="1700808"/>
            <a:ext cx="8208143" cy="4104456"/>
          </a:xfrm>
          <a:prstGeom prst="rect">
            <a:avLst/>
          </a:prstGeom>
        </p:spPr>
        <p:txBody>
          <a:bodyPr/>
          <a:lstStyle>
            <a:lvl1pPr marL="0" indent="0">
              <a:spcBef>
                <a:spcPts val="600"/>
              </a:spcBef>
              <a:spcAft>
                <a:spcPts val="600"/>
              </a:spcAft>
              <a:buFont typeface="+mj-lt"/>
              <a:buNone/>
              <a:defRPr sz="2200">
                <a:solidFill>
                  <a:schemeClr val="tx2"/>
                </a:solidFill>
              </a:defRPr>
            </a:lvl1pPr>
            <a:lvl2pPr marL="800100" indent="-342900">
              <a:spcBef>
                <a:spcPts val="600"/>
              </a:spcBef>
              <a:spcAft>
                <a:spcPts val="600"/>
              </a:spcAft>
              <a:buFontTx/>
              <a:buBlip>
                <a:blip r:embed="rId3"/>
              </a:buBlip>
              <a:defRPr sz="2200" b="1">
                <a:solidFill>
                  <a:schemeClr val="tx2"/>
                </a:solidFill>
              </a:defRPr>
            </a:lvl2pPr>
            <a:lvl3pPr marL="1257300" indent="-342900">
              <a:spcBef>
                <a:spcPts val="600"/>
              </a:spcBef>
              <a:spcAft>
                <a:spcPts val="600"/>
              </a:spcAft>
              <a:buFontTx/>
              <a:buBlip>
                <a:blip r:embed="rId4"/>
              </a:buBlip>
              <a:defRPr sz="2200" i="1">
                <a:solidFill>
                  <a:schemeClr val="tx2"/>
                </a:solidFill>
              </a:defRPr>
            </a:lvl3pPr>
            <a:lvl4pPr marL="1714500" indent="-342900">
              <a:spcBef>
                <a:spcPts val="600"/>
              </a:spcBef>
              <a:spcAft>
                <a:spcPts val="600"/>
              </a:spcAft>
              <a:buFontTx/>
              <a:buBlip>
                <a:blip r:embed="rId5"/>
              </a:buBlip>
              <a:defRPr sz="2000" b="1">
                <a:solidFill>
                  <a:schemeClr val="tx2"/>
                </a:solidFill>
              </a:defRPr>
            </a:lvl4pPr>
            <a:lvl5pPr marL="1828800" indent="0">
              <a:spcBef>
                <a:spcPts val="600"/>
              </a:spcBef>
              <a:spcAft>
                <a:spcPts val="600"/>
              </a:spcAft>
              <a:buFontTx/>
              <a:buNone/>
              <a:defRPr sz="1800" b="1" i="1">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8" name="Espace réservé de la date 7"/>
          <p:cNvSpPr>
            <a:spLocks noGrp="1"/>
          </p:cNvSpPr>
          <p:nvPr>
            <p:ph type="dt" sz="half" idx="11"/>
          </p:nvPr>
        </p:nvSpPr>
        <p:spPr/>
        <p:txBody>
          <a:bodyPr/>
          <a:lstStyle/>
          <a:p>
            <a:fld id="{8D4851A4-7E62-43E6-BA16-1C4AD23210C4}" type="datetimeFigureOut">
              <a:rPr lang="fr-FR" smtClean="0"/>
              <a:pPr/>
              <a:t>08/09/2018</a:t>
            </a:fld>
            <a:endParaRPr lang="fr-FR"/>
          </a:p>
        </p:txBody>
      </p:sp>
      <p:sp>
        <p:nvSpPr>
          <p:cNvPr id="9" name="Espace réservé du numéro de diapositive 8"/>
          <p:cNvSpPr>
            <a:spLocks noGrp="1"/>
          </p:cNvSpPr>
          <p:nvPr>
            <p:ph type="sldNum" sz="quarter" idx="12"/>
          </p:nvPr>
        </p:nvSpPr>
        <p:spPr/>
        <p:txBody>
          <a:bodyPr/>
          <a:lstStyle/>
          <a:p>
            <a:fld id="{6342E44C-BEF3-483C-8135-BCB35E9F5E4B}" type="slidenum">
              <a:rPr lang="fr-FR" smtClean="0"/>
              <a:pPr/>
              <a:t>‹N°›</a:t>
            </a:fld>
            <a:endParaRPr lang="fr-FR" dirty="0"/>
          </a:p>
        </p:txBody>
      </p:sp>
      <p:sp>
        <p:nvSpPr>
          <p:cNvPr id="10" name="Espace réservé du pied de page 9"/>
          <p:cNvSpPr>
            <a:spLocks noGrp="1"/>
          </p:cNvSpPr>
          <p:nvPr>
            <p:ph type="ftr" sz="quarter" idx="13"/>
          </p:nvPr>
        </p:nvSpPr>
        <p:spPr/>
        <p:txBody>
          <a:bodyPr/>
          <a:lstStyle/>
          <a:p>
            <a:endParaRPr lang="fr-F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pic>
        <p:nvPicPr>
          <p:cNvPr id="20483" name="Picture 3" descr="W:\Photos\2013\Communication\PPT\V_Bleu.jpg"/>
          <p:cNvPicPr>
            <a:picLocks noChangeAspect="1" noChangeArrowheads="1"/>
          </p:cNvPicPr>
          <p:nvPr userDrawn="1"/>
        </p:nvPicPr>
        <p:blipFill>
          <a:blip r:embed="rId2"/>
          <a:stretch>
            <a:fillRect/>
          </a:stretch>
        </p:blipFill>
        <p:spPr bwMode="auto">
          <a:xfrm>
            <a:off x="1" y="1"/>
            <a:ext cx="4793456" cy="6877050"/>
          </a:xfrm>
          <a:prstGeom prst="rect">
            <a:avLst/>
          </a:prstGeom>
          <a:noFill/>
        </p:spPr>
      </p:pic>
      <p:sp>
        <p:nvSpPr>
          <p:cNvPr id="6" name="Titre 1"/>
          <p:cNvSpPr>
            <a:spLocks noGrp="1"/>
          </p:cNvSpPr>
          <p:nvPr>
            <p:ph type="title"/>
          </p:nvPr>
        </p:nvSpPr>
        <p:spPr>
          <a:xfrm>
            <a:off x="457200" y="548680"/>
            <a:ext cx="5313294"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u contenu 5"/>
          <p:cNvSpPr>
            <a:spLocks noGrp="1"/>
          </p:cNvSpPr>
          <p:nvPr>
            <p:ph sz="quarter" idx="10"/>
          </p:nvPr>
        </p:nvSpPr>
        <p:spPr>
          <a:xfrm>
            <a:off x="468314" y="1700808"/>
            <a:ext cx="5302181" cy="4104456"/>
          </a:xfrm>
          <a:prstGeom prst="rect">
            <a:avLst/>
          </a:prstGeom>
        </p:spPr>
        <p:txBody>
          <a:bodyPr/>
          <a:lstStyle>
            <a:lvl1pPr marL="0" indent="0">
              <a:spcBef>
                <a:spcPts val="600"/>
              </a:spcBef>
              <a:spcAft>
                <a:spcPts val="600"/>
              </a:spcAft>
              <a:buFont typeface="+mj-lt"/>
              <a:buNone/>
              <a:defRPr sz="2200">
                <a:solidFill>
                  <a:schemeClr val="tx2"/>
                </a:solidFill>
              </a:defRPr>
            </a:lvl1pPr>
            <a:lvl2pPr marL="800100" indent="-342900">
              <a:spcBef>
                <a:spcPts val="600"/>
              </a:spcBef>
              <a:spcAft>
                <a:spcPts val="600"/>
              </a:spcAft>
              <a:buFontTx/>
              <a:buBlip>
                <a:blip r:embed="rId3"/>
              </a:buBlip>
              <a:defRPr sz="2200" b="1">
                <a:solidFill>
                  <a:schemeClr val="tx2"/>
                </a:solidFill>
              </a:defRPr>
            </a:lvl2pPr>
            <a:lvl3pPr marL="1257300" indent="-342900">
              <a:spcBef>
                <a:spcPts val="600"/>
              </a:spcBef>
              <a:spcAft>
                <a:spcPts val="600"/>
              </a:spcAft>
              <a:buFontTx/>
              <a:buBlip>
                <a:blip r:embed="rId4"/>
              </a:buBlip>
              <a:defRPr sz="2200" i="1">
                <a:solidFill>
                  <a:schemeClr val="tx2"/>
                </a:solidFill>
              </a:defRPr>
            </a:lvl3pPr>
            <a:lvl4pPr marL="1714500" indent="-342900">
              <a:spcBef>
                <a:spcPts val="600"/>
              </a:spcBef>
              <a:spcAft>
                <a:spcPts val="600"/>
              </a:spcAft>
              <a:buFontTx/>
              <a:buBlip>
                <a:blip r:embed="rId5"/>
              </a:buBlip>
              <a:defRPr sz="2000" b="1">
                <a:solidFill>
                  <a:schemeClr val="tx2"/>
                </a:solidFill>
              </a:defRPr>
            </a:lvl4pPr>
            <a:lvl5pPr marL="1828800" indent="0">
              <a:spcBef>
                <a:spcPts val="600"/>
              </a:spcBef>
              <a:spcAft>
                <a:spcPts val="600"/>
              </a:spcAft>
              <a:buFontTx/>
              <a:buNone/>
              <a:defRPr sz="1800" b="1" i="1">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8" name="Espace réservé de la date 7"/>
          <p:cNvSpPr>
            <a:spLocks noGrp="1"/>
          </p:cNvSpPr>
          <p:nvPr>
            <p:ph type="dt" sz="half" idx="11"/>
          </p:nvPr>
        </p:nvSpPr>
        <p:spPr>
          <a:xfrm>
            <a:off x="3977935" y="2"/>
            <a:ext cx="946448" cy="365125"/>
          </a:xfrm>
        </p:spPr>
        <p:txBody>
          <a:bodyPr/>
          <a:lstStyle/>
          <a:p>
            <a:fld id="{8D4851A4-7E62-43E6-BA16-1C4AD23210C4}" type="datetimeFigureOut">
              <a:rPr lang="fr-FR" smtClean="0"/>
              <a:pPr/>
              <a:t>08/09/2018</a:t>
            </a:fld>
            <a:endParaRPr lang="fr-FR" dirty="0"/>
          </a:p>
        </p:txBody>
      </p:sp>
      <p:sp>
        <p:nvSpPr>
          <p:cNvPr id="9" name="Espace réservé du numéro de diapositive 8"/>
          <p:cNvSpPr>
            <a:spLocks noGrp="1"/>
          </p:cNvSpPr>
          <p:nvPr>
            <p:ph type="sldNum" sz="quarter" idx="12"/>
          </p:nvPr>
        </p:nvSpPr>
        <p:spPr>
          <a:xfrm>
            <a:off x="5058054" y="2"/>
            <a:ext cx="712440" cy="365125"/>
          </a:xfrm>
        </p:spPr>
        <p:txBody>
          <a:bodyPr/>
          <a:lstStyle/>
          <a:p>
            <a:fld id="{6342E44C-BEF3-483C-8135-BCB35E9F5E4B}" type="slidenum">
              <a:rPr lang="fr-FR" smtClean="0"/>
              <a:pPr/>
              <a:t>‹N°›</a:t>
            </a:fld>
            <a:endParaRPr lang="fr-FR" dirty="0"/>
          </a:p>
        </p:txBody>
      </p:sp>
      <p:sp>
        <p:nvSpPr>
          <p:cNvPr id="10" name="Espace réservé du pied de page 9"/>
          <p:cNvSpPr>
            <a:spLocks noGrp="1"/>
          </p:cNvSpPr>
          <p:nvPr>
            <p:ph type="ftr" sz="quarter" idx="13"/>
          </p:nvPr>
        </p:nvSpPr>
        <p:spPr>
          <a:xfrm>
            <a:off x="868760" y="6356352"/>
            <a:ext cx="4824536" cy="365125"/>
          </a:xfrm>
        </p:spPr>
        <p:txBody>
          <a:bodyPr/>
          <a:lstStyle/>
          <a:p>
            <a:endParaRPr lang="fr-FR" dirty="0"/>
          </a:p>
        </p:txBody>
      </p:sp>
      <p:sp>
        <p:nvSpPr>
          <p:cNvPr id="3" name="Espace réservé pour une image  2"/>
          <p:cNvSpPr>
            <a:spLocks noGrp="1"/>
          </p:cNvSpPr>
          <p:nvPr>
            <p:ph type="pic" sz="quarter" idx="14"/>
          </p:nvPr>
        </p:nvSpPr>
        <p:spPr>
          <a:xfrm>
            <a:off x="5940679" y="0"/>
            <a:ext cx="3221831" cy="6877050"/>
          </a:xfrm>
          <a:prstGeom prst="rect">
            <a:avLst/>
          </a:prstGeom>
        </p:spPr>
        <p:txBody>
          <a:bodyPr/>
          <a:lstStyle>
            <a:lvl1pPr marL="0" indent="0">
              <a:buNone/>
              <a:defRPr/>
            </a:lvl1pPr>
          </a:lstStyle>
          <a:p>
            <a:r>
              <a:rPr lang="fr-FR" smtClean="0"/>
              <a:t>Cliquez sur l'icône pour ajouter une image</a:t>
            </a:r>
            <a:endParaRPr lang="fr-FR" dirty="0"/>
          </a:p>
        </p:txBody>
      </p:sp>
    </p:spTree>
    <p:extLst>
      <p:ext uri="{BB962C8B-B14F-4D97-AF65-F5344CB8AC3E}">
        <p14:creationId xmlns:p14="http://schemas.microsoft.com/office/powerpoint/2010/main" val="16663626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ntercalaire">
    <p:spTree>
      <p:nvGrpSpPr>
        <p:cNvPr id="1" name=""/>
        <p:cNvGrpSpPr/>
        <p:nvPr/>
      </p:nvGrpSpPr>
      <p:grpSpPr>
        <a:xfrm>
          <a:off x="0" y="0"/>
          <a:ext cx="0" cy="0"/>
          <a:chOff x="0" y="0"/>
          <a:chExt cx="0" cy="0"/>
        </a:xfrm>
      </p:grpSpPr>
      <p:pic>
        <p:nvPicPr>
          <p:cNvPr id="19460" name="Picture 4" descr="W:\Photos\2013\Communication\PPT\FFVoile_Grand.jpg"/>
          <p:cNvPicPr>
            <a:picLocks noChangeAspect="1" noChangeArrowheads="1"/>
          </p:cNvPicPr>
          <p:nvPr userDrawn="1"/>
        </p:nvPicPr>
        <p:blipFill>
          <a:blip r:embed="rId2"/>
          <a:stretch>
            <a:fillRect/>
          </a:stretch>
        </p:blipFill>
        <p:spPr bwMode="auto">
          <a:xfrm>
            <a:off x="6786242" y="5295900"/>
            <a:ext cx="2350294" cy="1562100"/>
          </a:xfrm>
          <a:prstGeom prst="rect">
            <a:avLst/>
          </a:prstGeom>
          <a:noFill/>
        </p:spPr>
      </p:pic>
      <p:pic>
        <p:nvPicPr>
          <p:cNvPr id="1026" name="Picture 2" descr="W:\Photos\2013\Communication\PPT\V_Bleu2.jpg"/>
          <p:cNvPicPr>
            <a:picLocks noChangeAspect="1" noChangeArrowheads="1"/>
          </p:cNvPicPr>
          <p:nvPr userDrawn="1"/>
        </p:nvPicPr>
        <p:blipFill>
          <a:blip r:embed="rId3"/>
          <a:stretch>
            <a:fillRect/>
          </a:stretch>
        </p:blipFill>
        <p:spPr bwMode="auto">
          <a:xfrm>
            <a:off x="1" y="2"/>
            <a:ext cx="2093119" cy="5476875"/>
          </a:xfrm>
          <a:prstGeom prst="rect">
            <a:avLst/>
          </a:prstGeom>
          <a:noFill/>
        </p:spPr>
      </p:pic>
      <p:sp>
        <p:nvSpPr>
          <p:cNvPr id="8" name="Titre 1"/>
          <p:cNvSpPr>
            <a:spLocks noGrp="1"/>
          </p:cNvSpPr>
          <p:nvPr>
            <p:ph type="title"/>
          </p:nvPr>
        </p:nvSpPr>
        <p:spPr>
          <a:xfrm>
            <a:off x="0" y="2564904"/>
            <a:ext cx="9144000" cy="1440160"/>
          </a:xfrm>
          <a:prstGeom prst="rect">
            <a:avLst/>
          </a:prstGeom>
        </p:spPr>
        <p:txBody>
          <a:bodyPr vert="horz"/>
          <a:lstStyle>
            <a:lvl1pPr algn="ctr">
              <a:defRPr sz="3200" b="1" cap="all" baseline="0">
                <a:latin typeface="+mn-lt"/>
              </a:defRPr>
            </a:lvl1pPr>
          </a:lstStyle>
          <a:p>
            <a:r>
              <a:rPr lang="fr-FR" smtClean="0"/>
              <a:t>Modifiez le style du titre</a:t>
            </a:r>
            <a:endParaRPr lang="fr-F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intérieure 1">
    <p:spTree>
      <p:nvGrpSpPr>
        <p:cNvPr id="1" name=""/>
        <p:cNvGrpSpPr/>
        <p:nvPr/>
      </p:nvGrpSpPr>
      <p:grpSpPr>
        <a:xfrm>
          <a:off x="0" y="0"/>
          <a:ext cx="0" cy="0"/>
          <a:chOff x="0" y="0"/>
          <a:chExt cx="0" cy="0"/>
        </a:xfrm>
      </p:grpSpPr>
      <p:pic>
        <p:nvPicPr>
          <p:cNvPr id="3"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4"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6" name="Espace réservé du contenu 5"/>
          <p:cNvSpPr>
            <a:spLocks noGrp="1"/>
          </p:cNvSpPr>
          <p:nvPr>
            <p:ph sz="quarter" idx="10"/>
          </p:nvPr>
        </p:nvSpPr>
        <p:spPr>
          <a:xfrm>
            <a:off x="468314" y="1700808"/>
            <a:ext cx="8208143" cy="4104456"/>
          </a:xfrm>
          <a:prstGeom prst="rect">
            <a:avLst/>
          </a:prstGeom>
        </p:spPr>
        <p:txBody>
          <a:bodyPr/>
          <a:lstStyle>
            <a:lvl1pPr marL="0" indent="0">
              <a:spcBef>
                <a:spcPts val="600"/>
              </a:spcBef>
              <a:spcAft>
                <a:spcPts val="600"/>
              </a:spcAft>
              <a:buFont typeface="+mj-lt"/>
              <a:buNone/>
              <a:defRPr sz="2200">
                <a:solidFill>
                  <a:schemeClr val="tx2"/>
                </a:solidFill>
              </a:defRPr>
            </a:lvl1pPr>
            <a:lvl2pPr marL="800100" indent="-342900">
              <a:spcBef>
                <a:spcPts val="600"/>
              </a:spcBef>
              <a:spcAft>
                <a:spcPts val="600"/>
              </a:spcAft>
              <a:buFontTx/>
              <a:buBlip>
                <a:blip r:embed="rId3"/>
              </a:buBlip>
              <a:defRPr sz="2200" b="1">
                <a:solidFill>
                  <a:schemeClr val="tx2"/>
                </a:solidFill>
              </a:defRPr>
            </a:lvl2pPr>
            <a:lvl3pPr marL="1371600" indent="-457200">
              <a:spcBef>
                <a:spcPts val="600"/>
              </a:spcBef>
              <a:spcAft>
                <a:spcPts val="600"/>
              </a:spcAft>
              <a:buFontTx/>
              <a:buBlip>
                <a:blip r:embed="rId4"/>
              </a:buBlip>
              <a:defRPr sz="2200" i="1">
                <a:solidFill>
                  <a:schemeClr val="tx2"/>
                </a:solidFill>
              </a:defRPr>
            </a:lvl3pPr>
            <a:lvl4pPr marL="1714500" indent="-342900">
              <a:spcBef>
                <a:spcPts val="600"/>
              </a:spcBef>
              <a:spcAft>
                <a:spcPts val="600"/>
              </a:spcAft>
              <a:buFontTx/>
              <a:buBlip>
                <a:blip r:embed="rId5"/>
              </a:buBlip>
              <a:defRPr sz="2000" b="1">
                <a:solidFill>
                  <a:schemeClr val="tx2"/>
                </a:solidFill>
              </a:defRPr>
            </a:lvl4pPr>
            <a:lvl5pPr marL="1828800" indent="0">
              <a:spcBef>
                <a:spcPts val="600"/>
              </a:spcBef>
              <a:spcAft>
                <a:spcPts val="600"/>
              </a:spcAft>
              <a:buFont typeface="+mj-lt"/>
              <a:buNone/>
              <a:defRPr sz="1800" b="1" i="1">
                <a:solidFill>
                  <a:schemeClr val="tx2"/>
                </a:solidFill>
                <a:effectLs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7" name="Espace réservé de la date 6"/>
          <p:cNvSpPr>
            <a:spLocks noGrp="1"/>
          </p:cNvSpPr>
          <p:nvPr>
            <p:ph type="dt" sz="half" idx="11"/>
          </p:nvPr>
        </p:nvSpPr>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2"/>
          </p:nvPr>
        </p:nvSpPr>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3"/>
          </p:nvPr>
        </p:nvSpPr>
        <p:spPr/>
        <p:txBody>
          <a:bodyPr/>
          <a:lstStyle/>
          <a:p>
            <a:endParaRPr lang="fr-F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intérieure 1">
    <p:spTree>
      <p:nvGrpSpPr>
        <p:cNvPr id="1" name=""/>
        <p:cNvGrpSpPr/>
        <p:nvPr/>
      </p:nvGrpSpPr>
      <p:grpSpPr>
        <a:xfrm>
          <a:off x="0" y="0"/>
          <a:ext cx="0" cy="0"/>
          <a:chOff x="0" y="0"/>
          <a:chExt cx="0" cy="0"/>
        </a:xfrm>
      </p:grpSpPr>
      <p:pic>
        <p:nvPicPr>
          <p:cNvPr id="3" name="Picture 4" descr="W:\Photos\2013\Communication\PPT\TitreNeutre.jpg"/>
          <p:cNvPicPr>
            <a:picLocks noChangeAspect="1" noChangeArrowheads="1"/>
          </p:cNvPicPr>
          <p:nvPr userDrawn="1"/>
        </p:nvPicPr>
        <p:blipFill>
          <a:blip r:embed="rId2"/>
          <a:stretch>
            <a:fillRect/>
          </a:stretch>
        </p:blipFill>
        <p:spPr bwMode="auto">
          <a:xfrm>
            <a:off x="-19050" y="539528"/>
            <a:ext cx="5833188" cy="657225"/>
          </a:xfrm>
          <a:prstGeom prst="rect">
            <a:avLst/>
          </a:prstGeom>
          <a:noFill/>
        </p:spPr>
      </p:pic>
      <p:sp>
        <p:nvSpPr>
          <p:cNvPr id="4"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6" name="Espace réservé du contenu 5"/>
          <p:cNvSpPr>
            <a:spLocks noGrp="1"/>
          </p:cNvSpPr>
          <p:nvPr>
            <p:ph sz="quarter" idx="10"/>
          </p:nvPr>
        </p:nvSpPr>
        <p:spPr>
          <a:xfrm>
            <a:off x="468314" y="1700808"/>
            <a:ext cx="5345825" cy="4104456"/>
          </a:xfrm>
          <a:prstGeom prst="rect">
            <a:avLst/>
          </a:prstGeom>
        </p:spPr>
        <p:txBody>
          <a:bodyPr/>
          <a:lstStyle>
            <a:lvl1pPr marL="0" indent="0">
              <a:spcBef>
                <a:spcPts val="600"/>
              </a:spcBef>
              <a:spcAft>
                <a:spcPts val="600"/>
              </a:spcAft>
              <a:buFont typeface="+mj-lt"/>
              <a:buNone/>
              <a:defRPr sz="2200">
                <a:solidFill>
                  <a:schemeClr val="tx2"/>
                </a:solidFill>
              </a:defRPr>
            </a:lvl1pPr>
            <a:lvl2pPr marL="800100" indent="-342900">
              <a:spcBef>
                <a:spcPts val="600"/>
              </a:spcBef>
              <a:spcAft>
                <a:spcPts val="600"/>
              </a:spcAft>
              <a:buFontTx/>
              <a:buBlip>
                <a:blip r:embed="rId3"/>
              </a:buBlip>
              <a:defRPr sz="2200" b="1">
                <a:solidFill>
                  <a:schemeClr val="tx2"/>
                </a:solidFill>
              </a:defRPr>
            </a:lvl2pPr>
            <a:lvl3pPr marL="1371600" indent="-457200">
              <a:spcBef>
                <a:spcPts val="600"/>
              </a:spcBef>
              <a:spcAft>
                <a:spcPts val="600"/>
              </a:spcAft>
              <a:buFontTx/>
              <a:buBlip>
                <a:blip r:embed="rId4"/>
              </a:buBlip>
              <a:defRPr sz="2200" i="1">
                <a:solidFill>
                  <a:schemeClr val="tx2"/>
                </a:solidFill>
              </a:defRPr>
            </a:lvl3pPr>
            <a:lvl4pPr marL="1714500" indent="-342900">
              <a:spcBef>
                <a:spcPts val="600"/>
              </a:spcBef>
              <a:spcAft>
                <a:spcPts val="600"/>
              </a:spcAft>
              <a:buFontTx/>
              <a:buBlip>
                <a:blip r:embed="rId5"/>
              </a:buBlip>
              <a:defRPr sz="2000" b="1">
                <a:solidFill>
                  <a:schemeClr val="tx2"/>
                </a:solidFill>
              </a:defRPr>
            </a:lvl4pPr>
            <a:lvl5pPr marL="1828800" indent="0">
              <a:spcBef>
                <a:spcPts val="600"/>
              </a:spcBef>
              <a:spcAft>
                <a:spcPts val="600"/>
              </a:spcAft>
              <a:buFont typeface="+mj-lt"/>
              <a:buNone/>
              <a:defRPr sz="1800" b="1" i="1">
                <a:solidFill>
                  <a:schemeClr val="tx2"/>
                </a:solidFill>
                <a:effectLs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7" name="Espace réservé de la date 6"/>
          <p:cNvSpPr>
            <a:spLocks noGrp="1"/>
          </p:cNvSpPr>
          <p:nvPr>
            <p:ph type="dt" sz="half" idx="11"/>
          </p:nvPr>
        </p:nvSpPr>
        <p:spPr>
          <a:xfrm>
            <a:off x="4013308" y="2"/>
            <a:ext cx="946448" cy="365125"/>
          </a:xfrm>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2"/>
          </p:nvPr>
        </p:nvSpPr>
        <p:spPr>
          <a:xfrm>
            <a:off x="5093427" y="2"/>
            <a:ext cx="712440" cy="365125"/>
          </a:xfrm>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3"/>
          </p:nvPr>
        </p:nvSpPr>
        <p:spPr>
          <a:xfrm>
            <a:off x="728959" y="6356352"/>
            <a:ext cx="4824536" cy="365125"/>
          </a:xfrm>
        </p:spPr>
        <p:txBody>
          <a:bodyPr/>
          <a:lstStyle/>
          <a:p>
            <a:endParaRPr lang="fr-FR" dirty="0"/>
          </a:p>
        </p:txBody>
      </p:sp>
      <p:sp>
        <p:nvSpPr>
          <p:cNvPr id="10" name="Espace réservé pour une image  2"/>
          <p:cNvSpPr>
            <a:spLocks noGrp="1"/>
          </p:cNvSpPr>
          <p:nvPr>
            <p:ph type="pic" sz="quarter" idx="14"/>
          </p:nvPr>
        </p:nvSpPr>
        <p:spPr>
          <a:xfrm>
            <a:off x="5940679" y="0"/>
            <a:ext cx="3221831" cy="6877050"/>
          </a:xfrm>
          <a:prstGeom prst="rect">
            <a:avLst/>
          </a:prstGeom>
        </p:spPr>
        <p:txBody>
          <a:bodyPr/>
          <a:lstStyle>
            <a:lvl1pPr marL="0" indent="0">
              <a:buNone/>
              <a:defRPr/>
            </a:lvl1pPr>
          </a:lstStyle>
          <a:p>
            <a:r>
              <a:rPr lang="fr-FR" smtClean="0"/>
              <a:t>Cliquez sur l'icône pour ajouter une image</a:t>
            </a:r>
            <a:endParaRPr lang="fr-FR" dirty="0"/>
          </a:p>
        </p:txBody>
      </p:sp>
    </p:spTree>
    <p:extLst>
      <p:ext uri="{BB962C8B-B14F-4D97-AF65-F5344CB8AC3E}">
        <p14:creationId xmlns:p14="http://schemas.microsoft.com/office/powerpoint/2010/main" val="31295293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intérieure 2">
    <p:spTree>
      <p:nvGrpSpPr>
        <p:cNvPr id="1" name=""/>
        <p:cNvGrpSpPr/>
        <p:nvPr/>
      </p:nvGrpSpPr>
      <p:grpSpPr>
        <a:xfrm>
          <a:off x="0" y="0"/>
          <a:ext cx="0" cy="0"/>
          <a:chOff x="0" y="0"/>
          <a:chExt cx="0" cy="0"/>
        </a:xfrm>
      </p:grpSpPr>
      <p:pic>
        <p:nvPicPr>
          <p:cNvPr id="3"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4"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e la date 6"/>
          <p:cNvSpPr>
            <a:spLocks noGrp="1"/>
          </p:cNvSpPr>
          <p:nvPr>
            <p:ph type="dt" sz="half" idx="11"/>
          </p:nvPr>
        </p:nvSpPr>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2"/>
          </p:nvPr>
        </p:nvSpPr>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3"/>
          </p:nvPr>
        </p:nvSpPr>
        <p:spPr/>
        <p:txBody>
          <a:bodyPr/>
          <a:lstStyle/>
          <a:p>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intérieure 3">
    <p:spTree>
      <p:nvGrpSpPr>
        <p:cNvPr id="1" name=""/>
        <p:cNvGrpSpPr/>
        <p:nvPr/>
      </p:nvGrpSpPr>
      <p:grpSpPr>
        <a:xfrm>
          <a:off x="0" y="0"/>
          <a:ext cx="0" cy="0"/>
          <a:chOff x="0" y="0"/>
          <a:chExt cx="0" cy="0"/>
        </a:xfrm>
      </p:grpSpPr>
      <p:pic>
        <p:nvPicPr>
          <p:cNvPr id="5"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3" name="Espace réservé du contenu 2"/>
          <p:cNvSpPr>
            <a:spLocks noGrp="1"/>
          </p:cNvSpPr>
          <p:nvPr>
            <p:ph sz="half" idx="1"/>
          </p:nvPr>
        </p:nvSpPr>
        <p:spPr>
          <a:xfrm>
            <a:off x="457200" y="1600202"/>
            <a:ext cx="4038600" cy="4525963"/>
          </a:xfrm>
          <a:prstGeom prst="rect">
            <a:avLst/>
          </a:prstGeom>
        </p:spPr>
        <p:txBody>
          <a:bodyPr vert="horz"/>
          <a:lstStyle>
            <a:lvl1pPr marL="342900" indent="-342900">
              <a:buFontTx/>
              <a:buBlip>
                <a:blip r:embed="rId3"/>
              </a:buBlip>
              <a:defRPr sz="2200" b="1">
                <a:solidFill>
                  <a:schemeClr val="tx2"/>
                </a:solidFill>
              </a:defRPr>
            </a:lvl1pPr>
            <a:lvl2pPr marL="800100" indent="-342900">
              <a:buFontTx/>
              <a:buBlip>
                <a:blip r:embed="rId4"/>
              </a:buBlip>
              <a:defRPr sz="2200" i="1">
                <a:solidFill>
                  <a:schemeClr val="tx2"/>
                </a:solidFill>
              </a:defRPr>
            </a:lvl2pPr>
            <a:lvl3pPr marL="1257300" indent="-342900">
              <a:buFontTx/>
              <a:buBlip>
                <a:blip r:embed="rId5"/>
              </a:buBlip>
              <a:defRPr sz="2000" b="1">
                <a:solidFill>
                  <a:schemeClr val="tx2"/>
                </a:solidFill>
              </a:defRPr>
            </a:lvl3pPr>
            <a:lvl4pPr marL="1371600" indent="0">
              <a:buNone/>
              <a:defRPr sz="1800" b="1" i="1">
                <a:solidFill>
                  <a:schemeClr val="tx2"/>
                </a:solidFill>
              </a:defRPr>
            </a:lvl4pPr>
            <a:lvl5pPr marL="1828800" indent="0">
              <a:buNone/>
              <a:defRPr sz="20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p:txBody>
      </p:sp>
      <p:sp>
        <p:nvSpPr>
          <p:cNvPr id="6"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e la date 6"/>
          <p:cNvSpPr>
            <a:spLocks noGrp="1"/>
          </p:cNvSpPr>
          <p:nvPr>
            <p:ph type="dt" sz="half" idx="10"/>
          </p:nvPr>
        </p:nvSpPr>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1"/>
          </p:nvPr>
        </p:nvSpPr>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2"/>
          </p:nvPr>
        </p:nvSpPr>
        <p:spPr/>
        <p:txBody>
          <a:bodyPr/>
          <a:lstStyle/>
          <a:p>
            <a:endParaRPr lang="fr-FR" dirty="0"/>
          </a:p>
        </p:txBody>
      </p:sp>
      <p:sp>
        <p:nvSpPr>
          <p:cNvPr id="10" name="Espace réservé du contenu 2"/>
          <p:cNvSpPr>
            <a:spLocks noGrp="1"/>
          </p:cNvSpPr>
          <p:nvPr>
            <p:ph sz="half" idx="13"/>
          </p:nvPr>
        </p:nvSpPr>
        <p:spPr>
          <a:xfrm>
            <a:off x="4648200" y="1600201"/>
            <a:ext cx="4038600" cy="4525963"/>
          </a:xfrm>
          <a:prstGeom prst="rect">
            <a:avLst/>
          </a:prstGeom>
        </p:spPr>
        <p:txBody>
          <a:bodyPr vert="horz"/>
          <a:lstStyle>
            <a:lvl1pPr marL="342900" indent="-342900">
              <a:buFontTx/>
              <a:buBlip>
                <a:blip r:embed="rId3"/>
              </a:buBlip>
              <a:defRPr sz="2200" b="1">
                <a:solidFill>
                  <a:schemeClr val="tx2"/>
                </a:solidFill>
              </a:defRPr>
            </a:lvl1pPr>
            <a:lvl2pPr marL="800100" indent="-342900">
              <a:buFontTx/>
              <a:buBlip>
                <a:blip r:embed="rId4"/>
              </a:buBlip>
              <a:defRPr sz="2200" i="1">
                <a:solidFill>
                  <a:schemeClr val="tx2"/>
                </a:solidFill>
              </a:defRPr>
            </a:lvl2pPr>
            <a:lvl3pPr marL="1257300" indent="-342900">
              <a:buFontTx/>
              <a:buBlip>
                <a:blip r:embed="rId5"/>
              </a:buBlip>
              <a:defRPr sz="2000" b="1">
                <a:solidFill>
                  <a:schemeClr val="tx2"/>
                </a:solidFill>
              </a:defRPr>
            </a:lvl3pPr>
            <a:lvl4pPr marL="1371600" indent="0">
              <a:buNone/>
              <a:defRPr sz="1800" b="1" i="1">
                <a:solidFill>
                  <a:schemeClr val="tx2"/>
                </a:solidFill>
              </a:defRPr>
            </a:lvl4pPr>
            <a:lvl5pPr marL="1828800" indent="0">
              <a:buNone/>
              <a:defRPr sz="20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colonnes">
    <p:spTree>
      <p:nvGrpSpPr>
        <p:cNvPr id="1" name=""/>
        <p:cNvGrpSpPr/>
        <p:nvPr/>
      </p:nvGrpSpPr>
      <p:grpSpPr>
        <a:xfrm>
          <a:off x="0" y="0"/>
          <a:ext cx="0" cy="0"/>
          <a:chOff x="0" y="0"/>
          <a:chExt cx="0" cy="0"/>
        </a:xfrm>
      </p:grpSpPr>
      <p:pic>
        <p:nvPicPr>
          <p:cNvPr id="5" name="Picture 4" descr="W:\Photos\2013\Communication\PPT\TitreNeutre.jpg"/>
          <p:cNvPicPr>
            <a:picLocks noChangeAspect="1" noChangeArrowheads="1"/>
          </p:cNvPicPr>
          <p:nvPr userDrawn="1"/>
        </p:nvPicPr>
        <p:blipFill>
          <a:blip r:embed="rId2"/>
          <a:stretch>
            <a:fillRect/>
          </a:stretch>
        </p:blipFill>
        <p:spPr bwMode="auto">
          <a:xfrm>
            <a:off x="-19050" y="539528"/>
            <a:ext cx="6872288" cy="657225"/>
          </a:xfrm>
          <a:prstGeom prst="rect">
            <a:avLst/>
          </a:prstGeom>
          <a:noFill/>
        </p:spPr>
      </p:pic>
      <p:sp>
        <p:nvSpPr>
          <p:cNvPr id="4" name="Espace réservé du contenu 3"/>
          <p:cNvSpPr>
            <a:spLocks noGrp="1"/>
          </p:cNvSpPr>
          <p:nvPr>
            <p:ph sz="half" idx="2"/>
          </p:nvPr>
        </p:nvSpPr>
        <p:spPr>
          <a:xfrm>
            <a:off x="3165512" y="3356994"/>
            <a:ext cx="2700000" cy="2769171"/>
          </a:xfrm>
          <a:prstGeom prst="rect">
            <a:avLst/>
          </a:prstGeom>
        </p:spPr>
        <p:txBody>
          <a:bodyPr vert="horz"/>
          <a:lstStyle>
            <a:lvl1pPr marL="0" indent="0">
              <a:buFont typeface="Arial" panose="020B0604020202020204" pitchFamily="34" charset="0"/>
              <a:buNone/>
              <a:defRPr sz="1800" b="0">
                <a:solidFill>
                  <a:schemeClr val="tx2"/>
                </a:solidFill>
              </a:defRPr>
            </a:lvl1pPr>
            <a:lvl2pPr marL="457200" indent="0">
              <a:buFont typeface="Arial" panose="020B0604020202020204" pitchFamily="34" charset="0"/>
              <a:buNone/>
              <a:defRPr sz="2200">
                <a:solidFill>
                  <a:schemeClr val="tx2"/>
                </a:solidFill>
              </a:defRPr>
            </a:lvl2pPr>
            <a:lvl3pPr marL="914400" indent="0">
              <a:buNone/>
              <a:defRPr sz="2200">
                <a:solidFill>
                  <a:schemeClr val="tx2"/>
                </a:solidFill>
              </a:defRPr>
            </a:lvl3pPr>
            <a:lvl4pPr marL="1371600" indent="0">
              <a:buNone/>
              <a:defRPr sz="2200">
                <a:solidFill>
                  <a:schemeClr val="tx2"/>
                </a:solidFill>
              </a:defRPr>
            </a:lvl4pPr>
            <a:lvl5pPr marL="1828800" indent="0">
              <a:buNone/>
              <a:defRPr sz="22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p:txBody>
      </p:sp>
      <p:sp>
        <p:nvSpPr>
          <p:cNvPr id="6" name="Titre 1"/>
          <p:cNvSpPr>
            <a:spLocks noGrp="1"/>
          </p:cNvSpPr>
          <p:nvPr>
            <p:ph type="title"/>
          </p:nvPr>
        </p:nvSpPr>
        <p:spPr>
          <a:xfrm>
            <a:off x="457200" y="548680"/>
            <a:ext cx="8229600" cy="648072"/>
          </a:xfrm>
          <a:prstGeom prst="rect">
            <a:avLst/>
          </a:prstGeom>
        </p:spPr>
        <p:txBody>
          <a:bodyPr vert="horz"/>
          <a:lstStyle>
            <a:lvl1pPr>
              <a:defRPr sz="3200" b="1">
                <a:latin typeface="+mn-lt"/>
              </a:defRPr>
            </a:lvl1pPr>
          </a:lstStyle>
          <a:p>
            <a:r>
              <a:rPr lang="fr-FR" smtClean="0"/>
              <a:t>Modifiez le style du titre</a:t>
            </a:r>
            <a:endParaRPr lang="fr-FR" dirty="0"/>
          </a:p>
        </p:txBody>
      </p:sp>
      <p:sp>
        <p:nvSpPr>
          <p:cNvPr id="7" name="Espace réservé de la date 6"/>
          <p:cNvSpPr>
            <a:spLocks noGrp="1"/>
          </p:cNvSpPr>
          <p:nvPr>
            <p:ph type="dt" sz="half" idx="10"/>
          </p:nvPr>
        </p:nvSpPr>
        <p:spPr/>
        <p:txBody>
          <a:bodyPr/>
          <a:lstStyle/>
          <a:p>
            <a:fld id="{8D4851A4-7E62-43E6-BA16-1C4AD23210C4}" type="datetimeFigureOut">
              <a:rPr lang="fr-FR" smtClean="0"/>
              <a:pPr/>
              <a:t>08/09/2018</a:t>
            </a:fld>
            <a:endParaRPr lang="fr-FR"/>
          </a:p>
        </p:txBody>
      </p:sp>
      <p:sp>
        <p:nvSpPr>
          <p:cNvPr id="8" name="Espace réservé du numéro de diapositive 7"/>
          <p:cNvSpPr>
            <a:spLocks noGrp="1"/>
          </p:cNvSpPr>
          <p:nvPr>
            <p:ph type="sldNum" sz="quarter" idx="11"/>
          </p:nvPr>
        </p:nvSpPr>
        <p:spPr/>
        <p:txBody>
          <a:bodyPr/>
          <a:lstStyle/>
          <a:p>
            <a:fld id="{6342E44C-BEF3-483C-8135-BCB35E9F5E4B}" type="slidenum">
              <a:rPr lang="fr-FR" smtClean="0"/>
              <a:pPr/>
              <a:t>‹N°›</a:t>
            </a:fld>
            <a:endParaRPr lang="fr-FR" dirty="0"/>
          </a:p>
        </p:txBody>
      </p:sp>
      <p:sp>
        <p:nvSpPr>
          <p:cNvPr id="9" name="Espace réservé du pied de page 8"/>
          <p:cNvSpPr>
            <a:spLocks noGrp="1"/>
          </p:cNvSpPr>
          <p:nvPr>
            <p:ph type="ftr" sz="quarter" idx="12"/>
          </p:nvPr>
        </p:nvSpPr>
        <p:spPr/>
        <p:txBody>
          <a:bodyPr/>
          <a:lstStyle/>
          <a:p>
            <a:endParaRPr lang="fr-FR" dirty="0"/>
          </a:p>
        </p:txBody>
      </p:sp>
      <p:sp>
        <p:nvSpPr>
          <p:cNvPr id="12" name="Espace réservé du contenu 3"/>
          <p:cNvSpPr>
            <a:spLocks noGrp="1"/>
          </p:cNvSpPr>
          <p:nvPr>
            <p:ph sz="half" idx="13"/>
          </p:nvPr>
        </p:nvSpPr>
        <p:spPr>
          <a:xfrm>
            <a:off x="6084168" y="3356994"/>
            <a:ext cx="2700000" cy="2769171"/>
          </a:xfrm>
          <a:prstGeom prst="rect">
            <a:avLst/>
          </a:prstGeom>
        </p:spPr>
        <p:txBody>
          <a:bodyPr vert="horz"/>
          <a:lstStyle>
            <a:lvl1pPr marL="0" indent="0">
              <a:buFont typeface="Arial" panose="020B0604020202020204" pitchFamily="34" charset="0"/>
              <a:buNone/>
              <a:defRPr sz="1800" b="0">
                <a:solidFill>
                  <a:schemeClr val="tx2"/>
                </a:solidFill>
              </a:defRPr>
            </a:lvl1pPr>
            <a:lvl2pPr marL="457200" indent="0">
              <a:buFont typeface="Arial" panose="020B0604020202020204" pitchFamily="34" charset="0"/>
              <a:buNone/>
              <a:defRPr sz="2200">
                <a:solidFill>
                  <a:schemeClr val="tx2"/>
                </a:solidFill>
              </a:defRPr>
            </a:lvl2pPr>
            <a:lvl3pPr marL="914400" indent="0">
              <a:buNone/>
              <a:defRPr sz="2200">
                <a:solidFill>
                  <a:schemeClr val="tx2"/>
                </a:solidFill>
              </a:defRPr>
            </a:lvl3pPr>
            <a:lvl4pPr marL="1371600" indent="0">
              <a:buNone/>
              <a:defRPr sz="2200">
                <a:solidFill>
                  <a:schemeClr val="tx2"/>
                </a:solidFill>
              </a:defRPr>
            </a:lvl4pPr>
            <a:lvl5pPr marL="1828800" indent="0">
              <a:buNone/>
              <a:defRPr sz="22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p:txBody>
      </p:sp>
      <p:sp>
        <p:nvSpPr>
          <p:cNvPr id="13" name="Espace réservé du contenu 3"/>
          <p:cNvSpPr>
            <a:spLocks noGrp="1"/>
          </p:cNvSpPr>
          <p:nvPr>
            <p:ph sz="half" idx="14"/>
          </p:nvPr>
        </p:nvSpPr>
        <p:spPr>
          <a:xfrm>
            <a:off x="246856" y="3356994"/>
            <a:ext cx="2700000" cy="2769171"/>
          </a:xfrm>
          <a:prstGeom prst="rect">
            <a:avLst/>
          </a:prstGeom>
        </p:spPr>
        <p:txBody>
          <a:bodyPr vert="horz"/>
          <a:lstStyle>
            <a:lvl1pPr marL="0" indent="0">
              <a:buFont typeface="Arial" panose="020B0604020202020204" pitchFamily="34" charset="0"/>
              <a:buNone/>
              <a:defRPr sz="1800" b="0">
                <a:solidFill>
                  <a:schemeClr val="tx2"/>
                </a:solidFill>
              </a:defRPr>
            </a:lvl1pPr>
            <a:lvl2pPr marL="457200" indent="0">
              <a:buFont typeface="Arial" panose="020B0604020202020204" pitchFamily="34" charset="0"/>
              <a:buNone/>
              <a:defRPr sz="2200">
                <a:solidFill>
                  <a:schemeClr val="tx2"/>
                </a:solidFill>
              </a:defRPr>
            </a:lvl2pPr>
            <a:lvl3pPr marL="914400" indent="0">
              <a:buNone/>
              <a:defRPr sz="2200">
                <a:solidFill>
                  <a:schemeClr val="tx2"/>
                </a:solidFill>
              </a:defRPr>
            </a:lvl3pPr>
            <a:lvl4pPr marL="1371600" indent="0">
              <a:buNone/>
              <a:defRPr sz="2200">
                <a:solidFill>
                  <a:schemeClr val="tx2"/>
                </a:solidFill>
              </a:defRPr>
            </a:lvl4pPr>
            <a:lvl5pPr marL="1828800" indent="0">
              <a:buNone/>
              <a:defRPr sz="22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p:txBody>
      </p:sp>
      <p:sp>
        <p:nvSpPr>
          <p:cNvPr id="14" name="Espace réservé du contenu 3"/>
          <p:cNvSpPr>
            <a:spLocks noGrp="1"/>
          </p:cNvSpPr>
          <p:nvPr>
            <p:ph sz="half" idx="15"/>
          </p:nvPr>
        </p:nvSpPr>
        <p:spPr>
          <a:xfrm>
            <a:off x="251520" y="1340768"/>
            <a:ext cx="8568952" cy="1800200"/>
          </a:xfrm>
          <a:prstGeom prst="rect">
            <a:avLst/>
          </a:prstGeom>
        </p:spPr>
        <p:txBody>
          <a:bodyPr vert="horz"/>
          <a:lstStyle>
            <a:lvl1pPr marL="0" indent="0">
              <a:buFont typeface="Arial" panose="020B0604020202020204" pitchFamily="34" charset="0"/>
              <a:buNone/>
              <a:defRPr sz="1800" b="0">
                <a:solidFill>
                  <a:schemeClr val="tx2"/>
                </a:solidFill>
              </a:defRPr>
            </a:lvl1pPr>
            <a:lvl2pPr marL="457200" indent="0">
              <a:buFont typeface="Arial" panose="020B0604020202020204" pitchFamily="34" charset="0"/>
              <a:buNone/>
              <a:defRPr sz="2200">
                <a:solidFill>
                  <a:schemeClr val="tx2"/>
                </a:solidFill>
              </a:defRPr>
            </a:lvl2pPr>
            <a:lvl3pPr marL="914400" indent="0">
              <a:buNone/>
              <a:defRPr sz="2200">
                <a:solidFill>
                  <a:schemeClr val="tx2"/>
                </a:solidFill>
              </a:defRPr>
            </a:lvl3pPr>
            <a:lvl4pPr marL="1371600" indent="0">
              <a:buNone/>
              <a:defRPr sz="2200">
                <a:solidFill>
                  <a:schemeClr val="tx2"/>
                </a:solidFill>
              </a:defRPr>
            </a:lvl4pPr>
            <a:lvl5pPr marL="1828800" indent="0">
              <a:buNone/>
              <a:defRPr sz="2200">
                <a:solidFill>
                  <a:schemeClr val="tx2"/>
                </a:solidFill>
              </a:defRPr>
            </a:lvl5pPr>
            <a:lvl6pPr>
              <a:defRPr sz="1800"/>
            </a:lvl6pPr>
            <a:lvl7pPr>
              <a:defRPr sz="1800"/>
            </a:lvl7pPr>
            <a:lvl8pPr>
              <a:defRPr sz="1800"/>
            </a:lvl8pPr>
            <a:lvl9pPr>
              <a:defRPr sz="1800"/>
            </a:lvl9pPr>
          </a:lstStyle>
          <a:p>
            <a:pPr lvl="0"/>
            <a:r>
              <a:rPr lang="fr-FR" smtClean="0"/>
              <a:t>Modifiez les styles du texte du masque</a:t>
            </a:r>
          </a:p>
        </p:txBody>
      </p:sp>
    </p:spTree>
    <p:extLst>
      <p:ext uri="{BB962C8B-B14F-4D97-AF65-F5344CB8AC3E}">
        <p14:creationId xmlns:p14="http://schemas.microsoft.com/office/powerpoint/2010/main" val="792505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pic>
        <p:nvPicPr>
          <p:cNvPr id="1027" name="Picture 3" descr="W:\Photos\2013\Communication\PPT\FFVoile_Signature.jpg"/>
          <p:cNvPicPr>
            <a:picLocks noChangeAspect="1" noChangeArrowheads="1"/>
          </p:cNvPicPr>
          <p:nvPr/>
        </p:nvPicPr>
        <p:blipFill>
          <a:blip r:embed="rId14"/>
          <a:stretch>
            <a:fillRect/>
          </a:stretch>
        </p:blipFill>
        <p:spPr bwMode="auto">
          <a:xfrm>
            <a:off x="7815262" y="6000750"/>
            <a:ext cx="1328738" cy="857250"/>
          </a:xfrm>
          <a:prstGeom prst="rect">
            <a:avLst/>
          </a:prstGeom>
          <a:noFill/>
        </p:spPr>
      </p:pic>
      <p:sp>
        <p:nvSpPr>
          <p:cNvPr id="5" name="Espace réservé de la date 4"/>
          <p:cNvSpPr>
            <a:spLocks noGrp="1"/>
          </p:cNvSpPr>
          <p:nvPr>
            <p:ph type="dt" sz="half" idx="2"/>
          </p:nvPr>
        </p:nvSpPr>
        <p:spPr>
          <a:xfrm>
            <a:off x="7164289" y="2"/>
            <a:ext cx="94644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851A4-7E62-43E6-BA16-1C4AD23210C4}" type="datetimeFigureOut">
              <a:rPr lang="fr-FR" smtClean="0"/>
              <a:pPr/>
              <a:t>08/09/2018</a:t>
            </a:fld>
            <a:endParaRPr lang="fr-FR" dirty="0"/>
          </a:p>
        </p:txBody>
      </p:sp>
      <p:sp>
        <p:nvSpPr>
          <p:cNvPr id="6" name="Espace réservé du pied de page 5"/>
          <p:cNvSpPr>
            <a:spLocks noGrp="1"/>
          </p:cNvSpPr>
          <p:nvPr>
            <p:ph type="ftr" sz="quarter" idx="3"/>
          </p:nvPr>
        </p:nvSpPr>
        <p:spPr>
          <a:xfrm>
            <a:off x="1547665" y="6356352"/>
            <a:ext cx="482453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7" name="Espace réservé du numéro de diapositive 6"/>
          <p:cNvSpPr>
            <a:spLocks noGrp="1"/>
          </p:cNvSpPr>
          <p:nvPr>
            <p:ph type="sldNum" sz="quarter" idx="4"/>
          </p:nvPr>
        </p:nvSpPr>
        <p:spPr>
          <a:xfrm>
            <a:off x="8244408" y="2"/>
            <a:ext cx="71244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E44C-BEF3-483C-8135-BCB35E9F5E4B}"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42" r:id="rId3"/>
    <p:sldLayoutId id="2147483737" r:id="rId4"/>
    <p:sldLayoutId id="2147483736" r:id="rId5"/>
    <p:sldLayoutId id="2147483743" r:id="rId6"/>
    <p:sldLayoutId id="2147483738" r:id="rId7"/>
    <p:sldLayoutId id="2147483726" r:id="rId8"/>
    <p:sldLayoutId id="2147483740" r:id="rId9"/>
    <p:sldLayoutId id="2147483739" r:id="rId10"/>
    <p:sldLayoutId id="2147483731" r:id="rId11"/>
    <p:sldLayoutId id="2147483741" r:id="rId12"/>
  </p:sldLayoutIdLst>
  <p:timing>
    <p:tnLst>
      <p:par>
        <p:cTn id="1" dur="indefinite" restart="never" nodeType="tmRoot"/>
      </p:par>
    </p:tnLst>
  </p:timing>
  <p:txStyles>
    <p:titleStyle>
      <a:lvl1pPr algn="l" rtl="0" eaLnBrk="1" fontAlgn="base" hangingPunct="1">
        <a:spcBef>
          <a:spcPct val="0"/>
        </a:spcBef>
        <a:spcAft>
          <a:spcPct val="0"/>
        </a:spcAft>
        <a:defRPr sz="4400">
          <a:solidFill>
            <a:schemeClr val="tx2"/>
          </a:solidFill>
          <a:latin typeface="+mj-lt"/>
          <a:ea typeface="+mj-ea"/>
          <a:cs typeface="ＭＳ Ｐゴシック" charset="0"/>
        </a:defRPr>
      </a:lvl1pPr>
      <a:lvl2pPr algn="l" rtl="0" eaLnBrk="1" fontAlgn="base" hangingPunct="1">
        <a:spcBef>
          <a:spcPct val="0"/>
        </a:spcBef>
        <a:spcAft>
          <a:spcPct val="0"/>
        </a:spcAft>
        <a:defRPr sz="4400">
          <a:solidFill>
            <a:schemeClr val="tx2"/>
          </a:solidFill>
          <a:latin typeface="Times New Roman" charset="0"/>
          <a:ea typeface="ＭＳ Ｐゴシック" charset="0"/>
          <a:cs typeface="ＭＳ Ｐゴシック" charset="0"/>
        </a:defRPr>
      </a:lvl2pPr>
      <a:lvl3pPr algn="l" rtl="0" eaLnBrk="1" fontAlgn="base" hangingPunct="1">
        <a:spcBef>
          <a:spcPct val="0"/>
        </a:spcBef>
        <a:spcAft>
          <a:spcPct val="0"/>
        </a:spcAft>
        <a:defRPr sz="4400">
          <a:solidFill>
            <a:schemeClr val="tx2"/>
          </a:solidFill>
          <a:latin typeface="Times New Roman" charset="0"/>
          <a:ea typeface="ＭＳ Ｐゴシック" charset="0"/>
          <a:cs typeface="ＭＳ Ｐゴシック" charset="0"/>
        </a:defRPr>
      </a:lvl3pPr>
      <a:lvl4pPr algn="l" rtl="0" eaLnBrk="1" fontAlgn="base" hangingPunct="1">
        <a:spcBef>
          <a:spcPct val="0"/>
        </a:spcBef>
        <a:spcAft>
          <a:spcPct val="0"/>
        </a:spcAft>
        <a:defRPr sz="4400">
          <a:solidFill>
            <a:schemeClr val="tx2"/>
          </a:solidFill>
          <a:latin typeface="Times New Roman" charset="0"/>
          <a:ea typeface="ＭＳ Ｐゴシック" charset="0"/>
          <a:cs typeface="ＭＳ Ｐゴシック" charset="0"/>
        </a:defRPr>
      </a:lvl4pPr>
      <a:lvl5pPr algn="l" rtl="0" eaLnBrk="1" fontAlgn="base" hangingPunct="1">
        <a:spcBef>
          <a:spcPct val="0"/>
        </a:spcBef>
        <a:spcAft>
          <a:spcPct val="0"/>
        </a:spcAft>
        <a:defRPr sz="4400">
          <a:solidFill>
            <a:schemeClr val="tx2"/>
          </a:solidFill>
          <a:latin typeface="Times New Roman" charset="0"/>
          <a:ea typeface="ＭＳ Ｐゴシック" charset="0"/>
          <a:cs typeface="ＭＳ Ｐゴシック" charset="0"/>
        </a:defRPr>
      </a:lvl5pPr>
      <a:lvl6pPr marL="457200" algn="l" rtl="0" eaLnBrk="1" fontAlgn="base" hangingPunct="1">
        <a:spcBef>
          <a:spcPct val="0"/>
        </a:spcBef>
        <a:spcAft>
          <a:spcPct val="0"/>
        </a:spcAft>
        <a:defRPr sz="4400">
          <a:solidFill>
            <a:schemeClr val="tx2"/>
          </a:solidFill>
          <a:latin typeface="Times New Roman" charset="0"/>
          <a:ea typeface="ＭＳ Ｐゴシック" charset="0"/>
        </a:defRPr>
      </a:lvl6pPr>
      <a:lvl7pPr marL="914400" algn="l" rtl="0" eaLnBrk="1" fontAlgn="base" hangingPunct="1">
        <a:spcBef>
          <a:spcPct val="0"/>
        </a:spcBef>
        <a:spcAft>
          <a:spcPct val="0"/>
        </a:spcAft>
        <a:defRPr sz="4400">
          <a:solidFill>
            <a:schemeClr val="tx2"/>
          </a:solidFill>
          <a:latin typeface="Times New Roman" charset="0"/>
          <a:ea typeface="ＭＳ Ｐゴシック" charset="0"/>
        </a:defRPr>
      </a:lvl7pPr>
      <a:lvl8pPr marL="1371600" algn="l" rtl="0" eaLnBrk="1" fontAlgn="base" hangingPunct="1">
        <a:spcBef>
          <a:spcPct val="0"/>
        </a:spcBef>
        <a:spcAft>
          <a:spcPct val="0"/>
        </a:spcAft>
        <a:defRPr sz="4400">
          <a:solidFill>
            <a:schemeClr val="tx2"/>
          </a:solidFill>
          <a:latin typeface="Times New Roman" charset="0"/>
          <a:ea typeface="ＭＳ Ｐゴシック" charset="0"/>
        </a:defRPr>
      </a:lvl8pPr>
      <a:lvl9pPr marL="1828800" algn="l" rtl="0" eaLnBrk="1" fontAlgn="base" hangingPunct="1">
        <a:spcBef>
          <a:spcPct val="0"/>
        </a:spcBef>
        <a:spcAft>
          <a:spcPct val="0"/>
        </a:spcAft>
        <a:defRPr sz="4400">
          <a:solidFill>
            <a:schemeClr val="tx2"/>
          </a:solidFill>
          <a:latin typeface="Times New Roman" charset="0"/>
          <a:ea typeface="ＭＳ Ｐゴシック" charset="0"/>
        </a:defRPr>
      </a:lvl9pPr>
    </p:titleStyle>
    <p:bodyStyle>
      <a:lvl1pPr marL="419100" indent="-419100" algn="l" rtl="0" eaLnBrk="1" fontAlgn="base" hangingPunct="1">
        <a:spcBef>
          <a:spcPct val="20000"/>
        </a:spcBef>
        <a:spcAft>
          <a:spcPct val="0"/>
        </a:spcAft>
        <a:buSzPct val="80000"/>
        <a:buFont typeface="Arial" pitchFamily="34" charset="0"/>
        <a:buAutoNum type="arabicParenR"/>
        <a:defRPr sz="2200">
          <a:solidFill>
            <a:schemeClr val="tx1"/>
          </a:solidFill>
          <a:latin typeface="+mn-lt"/>
          <a:ea typeface="+mn-ea"/>
          <a:cs typeface="ＭＳ Ｐゴシック" charset="0"/>
        </a:defRPr>
      </a:lvl1pPr>
      <a:lvl2pPr marL="838200" indent="-381000" algn="l" rtl="0" eaLnBrk="1" fontAlgn="base" hangingPunct="1">
        <a:spcBef>
          <a:spcPct val="20000"/>
        </a:spcBef>
        <a:spcAft>
          <a:spcPct val="0"/>
        </a:spcAft>
        <a:buFont typeface="Arial" pitchFamily="34" charset="0"/>
        <a:buAutoNum type="arabicPeriod"/>
        <a:defRPr sz="2000">
          <a:solidFill>
            <a:schemeClr val="tx1"/>
          </a:solidFill>
          <a:latin typeface="+mn-lt"/>
          <a:ea typeface="+mn-ea"/>
        </a:defRPr>
      </a:lvl2pPr>
      <a:lvl3pPr marL="1371600" indent="-457200" algn="l" rtl="0" eaLnBrk="1" fontAlgn="base" hangingPunct="1">
        <a:spcBef>
          <a:spcPct val="20000"/>
        </a:spcBef>
        <a:spcAft>
          <a:spcPct val="0"/>
        </a:spcAft>
        <a:buChar char="•"/>
        <a:defRPr sz="2400">
          <a:solidFill>
            <a:schemeClr val="tx1"/>
          </a:solidFill>
          <a:latin typeface="+mn-lt"/>
          <a:ea typeface="+mn-ea"/>
        </a:defRPr>
      </a:lvl3pPr>
      <a:lvl4pPr marL="1752600" indent="-381000" algn="l" rtl="0" eaLnBrk="1" fontAlgn="base" hangingPunct="1">
        <a:spcBef>
          <a:spcPct val="20000"/>
        </a:spcBef>
        <a:spcAft>
          <a:spcPct val="0"/>
        </a:spcAft>
        <a:buChar char="–"/>
        <a:defRPr sz="2000">
          <a:solidFill>
            <a:schemeClr val="tx1"/>
          </a:solidFill>
          <a:latin typeface="+mn-lt"/>
          <a:ea typeface="+mn-ea"/>
        </a:defRPr>
      </a:lvl4pPr>
      <a:lvl5pPr marL="2209800" indent="-381000" algn="l" rtl="0" eaLnBrk="1" fontAlgn="base" hangingPunct="1">
        <a:spcBef>
          <a:spcPct val="20000"/>
        </a:spcBef>
        <a:spcAft>
          <a:spcPct val="0"/>
        </a:spcAft>
        <a:buChar char="»"/>
        <a:defRPr sz="2000">
          <a:solidFill>
            <a:schemeClr val="tx1"/>
          </a:solidFill>
          <a:latin typeface="+mn-lt"/>
          <a:ea typeface="+mn-ea"/>
        </a:defRPr>
      </a:lvl5pPr>
      <a:lvl6pPr marL="2667000" indent="-381000" algn="l" rtl="0" eaLnBrk="1" fontAlgn="base" hangingPunct="1">
        <a:spcBef>
          <a:spcPct val="20000"/>
        </a:spcBef>
        <a:spcAft>
          <a:spcPct val="0"/>
        </a:spcAft>
        <a:buChar char="»"/>
        <a:defRPr sz="2000">
          <a:solidFill>
            <a:schemeClr val="tx1"/>
          </a:solidFill>
          <a:latin typeface="+mn-lt"/>
          <a:ea typeface="+mn-ea"/>
        </a:defRPr>
      </a:lvl6pPr>
      <a:lvl7pPr marL="3124200" indent="-381000" algn="l" rtl="0" eaLnBrk="1" fontAlgn="base" hangingPunct="1">
        <a:spcBef>
          <a:spcPct val="20000"/>
        </a:spcBef>
        <a:spcAft>
          <a:spcPct val="0"/>
        </a:spcAft>
        <a:buChar char="»"/>
        <a:defRPr sz="2000">
          <a:solidFill>
            <a:schemeClr val="tx1"/>
          </a:solidFill>
          <a:latin typeface="+mn-lt"/>
          <a:ea typeface="+mn-ea"/>
        </a:defRPr>
      </a:lvl7pPr>
      <a:lvl8pPr marL="3581400" indent="-381000" algn="l" rtl="0" eaLnBrk="1" fontAlgn="base" hangingPunct="1">
        <a:spcBef>
          <a:spcPct val="20000"/>
        </a:spcBef>
        <a:spcAft>
          <a:spcPct val="0"/>
        </a:spcAft>
        <a:buChar char="»"/>
        <a:defRPr sz="2000">
          <a:solidFill>
            <a:schemeClr val="tx1"/>
          </a:solidFill>
          <a:latin typeface="+mn-lt"/>
          <a:ea typeface="+mn-ea"/>
        </a:defRPr>
      </a:lvl8pPr>
      <a:lvl9pPr marL="4038600" indent="-381000" algn="l" rtl="0" eaLnBrk="1" fontAlgn="base" hangingPunct="1">
        <a:spcBef>
          <a:spcPct val="20000"/>
        </a:spcBef>
        <a:spcAft>
          <a:spcPct val="0"/>
        </a:spcAft>
        <a:buChar char="»"/>
        <a:defRPr sz="2000">
          <a:solidFill>
            <a:schemeClr val="tx1"/>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1124744"/>
            <a:ext cx="7982677" cy="1440160"/>
          </a:xfrm>
        </p:spPr>
        <p:txBody>
          <a:bodyPr/>
          <a:lstStyle/>
          <a:p>
            <a:r>
              <a:rPr lang="fr-FR" dirty="0" smtClean="0"/>
              <a:t>Groupe Projet N°2</a:t>
            </a:r>
            <a:br>
              <a:rPr lang="fr-FR" dirty="0" smtClean="0"/>
            </a:br>
            <a:r>
              <a:rPr lang="fr-FR" dirty="0"/>
              <a:t/>
            </a:r>
            <a:br>
              <a:rPr lang="fr-FR" dirty="0"/>
            </a:br>
            <a:r>
              <a:rPr lang="fr-FR" dirty="0" smtClean="0"/>
              <a:t>Simplification</a:t>
            </a:r>
            <a:br>
              <a:rPr lang="fr-FR" dirty="0" smtClean="0"/>
            </a:br>
            <a:r>
              <a:rPr lang="fr-FR" dirty="0" smtClean="0"/>
              <a:t>des Championnats</a:t>
            </a:r>
            <a:br>
              <a:rPr lang="fr-FR" dirty="0" smtClean="0"/>
            </a:br>
            <a:r>
              <a:rPr lang="fr-FR" dirty="0" smtClean="0"/>
              <a:t>et du calendrier</a:t>
            </a:r>
            <a:br>
              <a:rPr lang="fr-FR" dirty="0" smtClean="0"/>
            </a:br>
            <a:endParaRPr lang="fr-FR" dirty="0"/>
          </a:p>
        </p:txBody>
      </p:sp>
      <p:sp>
        <p:nvSpPr>
          <p:cNvPr id="4" name="Espace réservé du contenu 3"/>
          <p:cNvSpPr>
            <a:spLocks noGrp="1"/>
          </p:cNvSpPr>
          <p:nvPr>
            <p:ph sz="quarter" idx="11"/>
          </p:nvPr>
        </p:nvSpPr>
        <p:spPr>
          <a:xfrm>
            <a:off x="913384" y="4653136"/>
            <a:ext cx="7968885" cy="504056"/>
          </a:xfrm>
        </p:spPr>
        <p:txBody>
          <a:bodyPr/>
          <a:lstStyle/>
          <a:p>
            <a:r>
              <a:rPr lang="fr-FR" dirty="0" smtClean="0"/>
              <a:t>C. </a:t>
            </a:r>
            <a:r>
              <a:rPr lang="fr-FR" dirty="0" err="1" smtClean="0"/>
              <a:t>Fountaine</a:t>
            </a:r>
            <a:r>
              <a:rPr lang="fr-FR" dirty="0" smtClean="0"/>
              <a:t> - C. Migraine – JP. Salou - M</a:t>
            </a:r>
            <a:r>
              <a:rPr lang="fr-FR" dirty="0"/>
              <a:t>. </a:t>
            </a:r>
            <a:r>
              <a:rPr lang="fr-FR" dirty="0" smtClean="0"/>
              <a:t>Bouvet   </a:t>
            </a:r>
            <a:endParaRPr lang="fr-FR" dirty="0"/>
          </a:p>
        </p:txBody>
      </p:sp>
    </p:spTree>
    <p:extLst>
      <p:ext uri="{BB962C8B-B14F-4D97-AF65-F5344CB8AC3E}">
        <p14:creationId xmlns:p14="http://schemas.microsoft.com/office/powerpoint/2010/main" val="251160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330621099"/>
              </p:ext>
            </p:extLst>
          </p:nvPr>
        </p:nvGraphicFramePr>
        <p:xfrm>
          <a:off x="35496" y="1340768"/>
          <a:ext cx="9108504" cy="4371197"/>
        </p:xfrm>
        <a:graphic>
          <a:graphicData uri="http://schemas.openxmlformats.org/drawingml/2006/table">
            <a:tbl>
              <a:tblPr firstRow="1" bandRow="1">
                <a:tableStyleId>{5C22544A-7EE6-4342-B048-85BDC9FD1C3A}</a:tableStyleId>
              </a:tblPr>
              <a:tblGrid>
                <a:gridCol w="2232248"/>
                <a:gridCol w="1656184"/>
                <a:gridCol w="2232248"/>
                <a:gridCol w="2987824"/>
              </a:tblGrid>
              <a:tr h="576064">
                <a:tc gridSpan="4">
                  <a:txBody>
                    <a:bodyPr/>
                    <a:lstStyle/>
                    <a:p>
                      <a:pPr algn="ctr"/>
                      <a:r>
                        <a:rPr lang="fr-FR" sz="2400" baseline="0" dirty="0" smtClean="0"/>
                        <a:t>Supports pour le « Solitaire, Equipage »</a:t>
                      </a:r>
                      <a:endParaRPr lang="fr-FR" sz="2400" dirty="0"/>
                    </a:p>
                  </a:txBody>
                  <a:tcPr/>
                </a:tc>
                <a:tc hMerge="1">
                  <a:txBody>
                    <a:bodyPr/>
                    <a:lstStyle/>
                    <a:p>
                      <a:endParaRPr lang="fr-FR" sz="1600" dirty="0"/>
                    </a:p>
                  </a:txBody>
                  <a:tcPr/>
                </a:tc>
                <a:tc hMerge="1">
                  <a:txBody>
                    <a:bodyPr/>
                    <a:lstStyle/>
                    <a:p>
                      <a:endParaRPr lang="fr-FR" sz="1600" dirty="0"/>
                    </a:p>
                  </a:txBody>
                  <a:tcPr/>
                </a:tc>
                <a:tc hMerge="1">
                  <a:txBody>
                    <a:bodyPr/>
                    <a:lstStyle/>
                    <a:p>
                      <a:pPr algn="ctr"/>
                      <a:endParaRPr lang="fr-FR" sz="3200" dirty="0"/>
                    </a:p>
                  </a:txBody>
                  <a:tcPr/>
                </a:tc>
              </a:tr>
              <a:tr h="552245">
                <a:tc>
                  <a:txBody>
                    <a:bodyPr/>
                    <a:lstStyle/>
                    <a:p>
                      <a:pPr algn="ctr"/>
                      <a:r>
                        <a:rPr lang="fr-FR" sz="1600" b="1" dirty="0" smtClean="0">
                          <a:solidFill>
                            <a:srgbClr val="002060"/>
                          </a:solidFill>
                        </a:rPr>
                        <a:t>Dériveur</a:t>
                      </a:r>
                      <a:br>
                        <a:rPr lang="fr-FR" sz="1600" b="1" dirty="0" smtClean="0">
                          <a:solidFill>
                            <a:srgbClr val="002060"/>
                          </a:solidFill>
                        </a:rPr>
                      </a:br>
                      <a:r>
                        <a:rPr lang="fr-FR" sz="1600" b="1" dirty="0" smtClean="0">
                          <a:solidFill>
                            <a:srgbClr val="002060"/>
                          </a:solidFill>
                        </a:rPr>
                        <a:t>Solitaire</a:t>
                      </a:r>
                      <a:endParaRPr lang="fr-FR" sz="1600" b="1" dirty="0">
                        <a:solidFill>
                          <a:srgbClr val="002060"/>
                        </a:solidFill>
                      </a:endParaRPr>
                    </a:p>
                  </a:txBody>
                  <a:tcPr/>
                </a:tc>
                <a:tc>
                  <a:txBody>
                    <a:bodyPr/>
                    <a:lstStyle/>
                    <a:p>
                      <a:pPr algn="ctr"/>
                      <a:r>
                        <a:rPr lang="fr-FR" sz="1600" b="1" dirty="0" smtClean="0">
                          <a:solidFill>
                            <a:srgbClr val="002060"/>
                          </a:solidFill>
                        </a:rPr>
                        <a:t>Dériveur</a:t>
                      </a:r>
                    </a:p>
                    <a:p>
                      <a:pPr algn="ctr"/>
                      <a:r>
                        <a:rPr lang="fr-FR" sz="1600" b="1" dirty="0" smtClean="0">
                          <a:solidFill>
                            <a:srgbClr val="002060"/>
                          </a:solidFill>
                        </a:rPr>
                        <a:t>Double</a:t>
                      </a:r>
                      <a:endParaRPr lang="fr-FR" sz="1600" b="1" dirty="0">
                        <a:solidFill>
                          <a:srgbClr val="002060"/>
                        </a:solidFill>
                      </a:endParaRPr>
                    </a:p>
                  </a:txBody>
                  <a:tcPr/>
                </a:tc>
                <a:tc>
                  <a:txBody>
                    <a:bodyPr/>
                    <a:lstStyle/>
                    <a:p>
                      <a:pPr algn="ctr"/>
                      <a:r>
                        <a:rPr lang="fr-FR" sz="1600" b="1" dirty="0" smtClean="0">
                          <a:solidFill>
                            <a:srgbClr val="002060"/>
                          </a:solidFill>
                        </a:rPr>
                        <a:t>Equipage</a:t>
                      </a:r>
                      <a:endParaRPr lang="fr-FR" sz="1600" b="1" dirty="0">
                        <a:solidFill>
                          <a:srgbClr val="002060"/>
                        </a:solidFill>
                      </a:endParaRPr>
                    </a:p>
                  </a:txBody>
                  <a:tcPr/>
                </a:tc>
                <a:tc>
                  <a:txBody>
                    <a:bodyPr/>
                    <a:lstStyle/>
                    <a:p>
                      <a:pPr algn="ctr"/>
                      <a:r>
                        <a:rPr lang="fr-FR" sz="1600" b="1" dirty="0" smtClean="0">
                          <a:solidFill>
                            <a:srgbClr val="002060"/>
                          </a:solidFill>
                        </a:rPr>
                        <a:t>Démonstration</a:t>
                      </a:r>
                      <a:br>
                        <a:rPr lang="fr-FR" sz="1600" b="1" dirty="0" smtClean="0">
                          <a:solidFill>
                            <a:srgbClr val="002060"/>
                          </a:solidFill>
                        </a:rPr>
                      </a:br>
                      <a:r>
                        <a:rPr lang="fr-FR" sz="1600" b="1" dirty="0" smtClean="0">
                          <a:solidFill>
                            <a:srgbClr val="002060"/>
                          </a:solidFill>
                        </a:rPr>
                        <a:t>Foils</a:t>
                      </a:r>
                    </a:p>
                  </a:txBody>
                  <a:tcPr/>
                </a:tc>
              </a:tr>
              <a:tr h="3216013">
                <a:tc>
                  <a:txBody>
                    <a:bodyPr/>
                    <a:lstStyle/>
                    <a:p>
                      <a:r>
                        <a:rPr lang="fr-FR" sz="1600" b="1" dirty="0" smtClean="0">
                          <a:solidFill>
                            <a:srgbClr val="002060"/>
                          </a:solidFill>
                        </a:rPr>
                        <a:t>Laser 4.7</a:t>
                      </a:r>
                      <a:r>
                        <a:rPr lang="fr-FR" sz="1600" b="1" baseline="0" dirty="0" smtClean="0">
                          <a:solidFill>
                            <a:srgbClr val="002060"/>
                          </a:solidFill>
                        </a:rPr>
                        <a:t> </a:t>
                      </a:r>
                    </a:p>
                    <a:p>
                      <a:r>
                        <a:rPr lang="fr-FR" sz="1200" b="0" baseline="0" dirty="0" smtClean="0">
                          <a:solidFill>
                            <a:srgbClr val="002060"/>
                          </a:solidFill>
                        </a:rPr>
                        <a:t>G : 13 – 16 ans</a:t>
                      </a:r>
                    </a:p>
                    <a:p>
                      <a:r>
                        <a:rPr lang="fr-FR" sz="1200" b="0" baseline="0" dirty="0" smtClean="0">
                          <a:solidFill>
                            <a:srgbClr val="002060"/>
                          </a:solidFill>
                        </a:rPr>
                        <a:t>F : 13 – 16 ans</a:t>
                      </a:r>
                    </a:p>
                    <a:p>
                      <a:endParaRPr lang="fr-FR" sz="1200" dirty="0" smtClean="0">
                        <a:solidFill>
                          <a:srgbClr val="002060"/>
                        </a:solidFill>
                      </a:endParaRPr>
                    </a:p>
                    <a:p>
                      <a:r>
                        <a:rPr lang="fr-FR" sz="1600" b="1" baseline="0" dirty="0" smtClean="0">
                          <a:solidFill>
                            <a:srgbClr val="002060"/>
                          </a:solidFill>
                        </a:rPr>
                        <a:t>Laser Radial</a:t>
                      </a:r>
                      <a:endParaRPr lang="fr-FR" sz="1400" b="0" baseline="0" dirty="0" smtClean="0">
                        <a:solidFill>
                          <a:srgbClr val="002060"/>
                        </a:solidFill>
                      </a:endParaRPr>
                    </a:p>
                    <a:p>
                      <a:r>
                        <a:rPr lang="fr-FR" sz="1200" baseline="0" dirty="0" smtClean="0">
                          <a:solidFill>
                            <a:srgbClr val="002060"/>
                          </a:solidFill>
                        </a:rPr>
                        <a:t>G : 15 – 18 ans</a:t>
                      </a:r>
                    </a:p>
                    <a:p>
                      <a:r>
                        <a:rPr lang="fr-FR" sz="1200" baseline="0" dirty="0" smtClean="0">
                          <a:solidFill>
                            <a:srgbClr val="002060"/>
                          </a:solidFill>
                        </a:rPr>
                        <a:t>F : 15 – 20 ans</a:t>
                      </a:r>
                    </a:p>
                    <a:p>
                      <a:endParaRPr lang="fr-FR" sz="1200" baseline="0" dirty="0" smtClean="0">
                        <a:solidFill>
                          <a:srgbClr val="002060"/>
                        </a:solidFill>
                      </a:endParaRPr>
                    </a:p>
                    <a:p>
                      <a:r>
                        <a:rPr lang="fr-FR" sz="1600" b="1" baseline="0" dirty="0" smtClean="0">
                          <a:solidFill>
                            <a:srgbClr val="002060"/>
                          </a:solidFill>
                        </a:rPr>
                        <a:t>Laser Standard </a:t>
                      </a:r>
                    </a:p>
                    <a:p>
                      <a:r>
                        <a:rPr lang="fr-FR" sz="1200" baseline="0" dirty="0" smtClean="0">
                          <a:solidFill>
                            <a:srgbClr val="002060"/>
                          </a:solidFill>
                        </a:rPr>
                        <a:t>G : 15 – 20 ans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smtClean="0">
                          <a:solidFill>
                            <a:srgbClr val="002060"/>
                          </a:solidFill>
                        </a:rPr>
                        <a:t>420</a:t>
                      </a:r>
                      <a:r>
                        <a:rPr lang="fr-FR" sz="1600" b="0" dirty="0" smtClean="0">
                          <a:solidFill>
                            <a:srgbClr val="002060"/>
                          </a:solidFill>
                        </a:rPr>
                        <a:t/>
                      </a:r>
                      <a:br>
                        <a:rPr lang="fr-FR" sz="1600" b="0" dirty="0" smtClean="0">
                          <a:solidFill>
                            <a:srgbClr val="002060"/>
                          </a:solidFill>
                        </a:rPr>
                      </a:br>
                      <a:r>
                        <a:rPr lang="fr-FR" sz="1200" baseline="0" dirty="0" smtClean="0">
                          <a:solidFill>
                            <a:srgbClr val="002060"/>
                          </a:solidFill>
                        </a:rPr>
                        <a:t>Course en Flotte : </a:t>
                      </a:r>
                      <a:r>
                        <a:rPr lang="fr-FR" sz="1200" b="1" baseline="0" dirty="0" smtClean="0">
                          <a:solidFill>
                            <a:srgbClr val="002060"/>
                          </a:solidFill>
                        </a:rPr>
                        <a:t>Open</a:t>
                      </a:r>
                    </a:p>
                    <a:p>
                      <a:r>
                        <a:rPr lang="fr-FR" sz="1200" baseline="0" dirty="0" smtClean="0">
                          <a:solidFill>
                            <a:srgbClr val="002060"/>
                          </a:solidFill>
                        </a:rPr>
                        <a:t>G et F : 14 – 20 ans</a:t>
                      </a:r>
                    </a:p>
                    <a:p>
                      <a:endParaRPr lang="fr-FR" sz="1200" dirty="0">
                        <a:solidFill>
                          <a:srgbClr val="002060"/>
                        </a:solidFill>
                      </a:endParaRPr>
                    </a:p>
                  </a:txBody>
                  <a:tcPr/>
                </a:tc>
                <a:tc>
                  <a:txBody>
                    <a:bodyPr/>
                    <a:lstStyle/>
                    <a:p>
                      <a:r>
                        <a:rPr lang="fr-FR" sz="1600" b="1" dirty="0" smtClean="0">
                          <a:solidFill>
                            <a:srgbClr val="002060"/>
                          </a:solidFill>
                        </a:rPr>
                        <a:t>Flotte</a:t>
                      </a:r>
                      <a:r>
                        <a:rPr lang="fr-FR" sz="1600" b="1" baseline="0" dirty="0" smtClean="0">
                          <a:solidFill>
                            <a:srgbClr val="002060"/>
                          </a:solidFill>
                        </a:rPr>
                        <a:t> collective Habitable </a:t>
                      </a:r>
                    </a:p>
                    <a:p>
                      <a:r>
                        <a:rPr lang="fr-FR" sz="1400" baseline="0" dirty="0" smtClean="0">
                          <a:solidFill>
                            <a:srgbClr val="002060"/>
                          </a:solidFill>
                        </a:rPr>
                        <a:t>Course en Flotte : </a:t>
                      </a:r>
                      <a:r>
                        <a:rPr lang="fr-FR" sz="1400" b="1" baseline="0" dirty="0" smtClean="0">
                          <a:solidFill>
                            <a:srgbClr val="002060"/>
                          </a:solidFill>
                        </a:rPr>
                        <a:t>Open</a:t>
                      </a:r>
                    </a:p>
                    <a:p>
                      <a:r>
                        <a:rPr lang="fr-FR" sz="1200" baseline="0" dirty="0" smtClean="0">
                          <a:solidFill>
                            <a:srgbClr val="002060"/>
                          </a:solidFill>
                        </a:rPr>
                        <a:t>15 – 25 ans</a:t>
                      </a:r>
                    </a:p>
                    <a:p>
                      <a:endParaRPr lang="fr-FR" sz="1200" b="1" baseline="0" dirty="0" smtClean="0">
                        <a:solidFill>
                          <a:srgbClr val="002060"/>
                        </a:solidFill>
                      </a:endParaRPr>
                    </a:p>
                    <a:p>
                      <a:endParaRPr lang="fr-FR" sz="1200" baseline="0" dirty="0" smtClean="0">
                        <a:solidFill>
                          <a:srgbClr val="002060"/>
                        </a:solidFill>
                      </a:endParaRPr>
                    </a:p>
                    <a:p>
                      <a:endParaRPr lang="fr-FR" sz="1200" baseline="0" dirty="0" smtClean="0">
                        <a:solidFill>
                          <a:srgbClr val="002060"/>
                        </a:solidFill>
                      </a:endParaRPr>
                    </a:p>
                    <a:p>
                      <a:endParaRPr lang="fr-FR" sz="1200" baseline="0" dirty="0" smtClean="0">
                        <a:solidFill>
                          <a:srgbClr val="002060"/>
                        </a:solidFill>
                      </a:endParaRPr>
                    </a:p>
                  </a:txBody>
                  <a:tcPr/>
                </a:tc>
                <a:tc>
                  <a:txBody>
                    <a:bodyPr/>
                    <a:lstStyle/>
                    <a:p>
                      <a:r>
                        <a:rPr lang="fr-FR" sz="1600" b="1" baseline="0" dirty="0" smtClean="0">
                          <a:solidFill>
                            <a:srgbClr val="002060"/>
                          </a:solidFill>
                        </a:rPr>
                        <a:t>Dériveur solitaire</a:t>
                      </a:r>
                    </a:p>
                    <a:p>
                      <a:r>
                        <a:rPr lang="fr-FR" sz="1200" b="0" baseline="0" dirty="0" smtClean="0">
                          <a:solidFill>
                            <a:srgbClr val="002060"/>
                          </a:solidFill>
                        </a:rPr>
                        <a:t>Wasp ?</a:t>
                      </a:r>
                    </a:p>
                    <a:p>
                      <a:r>
                        <a:rPr lang="fr-FR" sz="1200" b="0" baseline="0" dirty="0" err="1" smtClean="0">
                          <a:solidFill>
                            <a:srgbClr val="002060"/>
                          </a:solidFill>
                        </a:rPr>
                        <a:t>Onefly</a:t>
                      </a:r>
                      <a:r>
                        <a:rPr lang="fr-FR" sz="1200" b="0" baseline="0" dirty="0" smtClean="0">
                          <a:solidFill>
                            <a:srgbClr val="002060"/>
                          </a:solidFill>
                        </a:rPr>
                        <a:t> ?</a:t>
                      </a:r>
                    </a:p>
                    <a:p>
                      <a:r>
                        <a:rPr lang="fr-FR" sz="1200" b="0" kern="1200" baseline="0" dirty="0" smtClean="0">
                          <a:solidFill>
                            <a:srgbClr val="002060"/>
                          </a:solidFill>
                          <a:latin typeface="+mn-lt"/>
                          <a:ea typeface="+mn-ea"/>
                          <a:cs typeface="+mn-cs"/>
                        </a:rPr>
                        <a:t>UFO </a:t>
                      </a:r>
                      <a:r>
                        <a:rPr lang="fr-FR" sz="1200" b="0" kern="1200" baseline="0" dirty="0" err="1" smtClean="0">
                          <a:solidFill>
                            <a:srgbClr val="002060"/>
                          </a:solidFill>
                          <a:latin typeface="+mn-lt"/>
                          <a:ea typeface="+mn-ea"/>
                          <a:cs typeface="+mn-cs"/>
                        </a:rPr>
                        <a:t>Foiler</a:t>
                      </a:r>
                      <a:r>
                        <a:rPr lang="fr-FR" sz="1200" b="0" kern="1200" baseline="0" dirty="0" smtClean="0">
                          <a:solidFill>
                            <a:srgbClr val="002060"/>
                          </a:solidFill>
                          <a:latin typeface="+mn-lt"/>
                          <a:ea typeface="+mn-ea"/>
                          <a:cs typeface="+mn-cs"/>
                        </a:rPr>
                        <a:t> ?</a:t>
                      </a:r>
                    </a:p>
                    <a:p>
                      <a:endParaRPr lang="fr-FR" sz="1200" baseline="0" dirty="0" smtClean="0">
                        <a:solidFill>
                          <a:srgbClr val="002060"/>
                        </a:solidFill>
                      </a:endParaRPr>
                    </a:p>
                    <a:p>
                      <a:r>
                        <a:rPr lang="fr-FR" sz="1200" baseline="0" dirty="0" smtClean="0">
                          <a:solidFill>
                            <a:srgbClr val="002060"/>
                          </a:solidFill>
                        </a:rPr>
                        <a:t>(proposer un de ces supports en démonstration pour permettre à des jeunes de l’essayer. </a:t>
                      </a:r>
                    </a:p>
                    <a:p>
                      <a:r>
                        <a:rPr lang="fr-FR" sz="1200" baseline="0" dirty="0" smtClean="0">
                          <a:solidFill>
                            <a:srgbClr val="002060"/>
                          </a:solidFill>
                        </a:rPr>
                        <a:t>Évaluer la faisabilité d’une animation du type record, </a:t>
                      </a:r>
                      <a:r>
                        <a:rPr lang="fr-FR" sz="1200" baseline="0" dirty="0" err="1" smtClean="0">
                          <a:solidFill>
                            <a:srgbClr val="002060"/>
                          </a:solidFill>
                        </a:rPr>
                        <a:t>run</a:t>
                      </a:r>
                      <a:r>
                        <a:rPr lang="fr-FR" sz="1200" baseline="0" dirty="0" smtClean="0">
                          <a:solidFill>
                            <a:srgbClr val="002060"/>
                          </a:solidFill>
                        </a:rPr>
                        <a:t>, etc.)</a:t>
                      </a:r>
                    </a:p>
                    <a:p>
                      <a:endParaRPr lang="fr-FR" sz="1200" baseline="0" dirty="0" smtClean="0">
                        <a:solidFill>
                          <a:srgbClr val="002060"/>
                        </a:solidFill>
                      </a:endParaRPr>
                    </a:p>
                  </a:txBody>
                  <a:tcPr/>
                </a:tc>
              </a:tr>
            </a:tbl>
          </a:graphicData>
        </a:graphic>
      </p:graphicFrame>
      <p:sp>
        <p:nvSpPr>
          <p:cNvPr id="5" name="Titre 3"/>
          <p:cNvSpPr>
            <a:spLocks noGrp="1"/>
          </p:cNvSpPr>
          <p:nvPr>
            <p:ph type="title"/>
          </p:nvPr>
        </p:nvSpPr>
        <p:spPr>
          <a:xfrm>
            <a:off x="457200" y="548680"/>
            <a:ext cx="8229600" cy="648072"/>
          </a:xfrm>
          <a:solidFill>
            <a:srgbClr val="92D050"/>
          </a:solidFill>
        </p:spPr>
        <p:txBody>
          <a:bodyPr/>
          <a:lstStyle/>
          <a:p>
            <a:r>
              <a:rPr lang="fr-FR" sz="2400" dirty="0">
                <a:solidFill>
                  <a:schemeClr val="tx1"/>
                </a:solidFill>
              </a:rPr>
              <a:t>Championnat de France </a:t>
            </a:r>
            <a:r>
              <a:rPr lang="fr-FR" sz="2400" dirty="0" smtClean="0">
                <a:solidFill>
                  <a:schemeClr val="tx1"/>
                </a:solidFill>
              </a:rPr>
              <a:t>Jeunes Espoirs</a:t>
            </a:r>
            <a:r>
              <a:rPr lang="fr-FR" dirty="0" smtClean="0">
                <a:solidFill>
                  <a:schemeClr val="accent6">
                    <a:lumMod val="50000"/>
                  </a:schemeClr>
                </a:solidFill>
              </a:rPr>
              <a:t/>
            </a:r>
            <a:br>
              <a:rPr lang="fr-FR" dirty="0" smtClean="0">
                <a:solidFill>
                  <a:schemeClr val="accent6">
                    <a:lumMod val="50000"/>
                  </a:schemeClr>
                </a:solidFill>
              </a:rPr>
            </a:br>
            <a:endParaRPr lang="fr-FR" sz="4000" dirty="0">
              <a:solidFill>
                <a:schemeClr val="accent6">
                  <a:lumMod val="50000"/>
                </a:schemeClr>
              </a:solidFill>
            </a:endParaRPr>
          </a:p>
        </p:txBody>
      </p:sp>
    </p:spTree>
    <p:extLst>
      <p:ext uri="{BB962C8B-B14F-4D97-AF65-F5344CB8AC3E}">
        <p14:creationId xmlns:p14="http://schemas.microsoft.com/office/powerpoint/2010/main" val="479877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744411210"/>
              </p:ext>
            </p:extLst>
          </p:nvPr>
        </p:nvGraphicFramePr>
        <p:xfrm>
          <a:off x="107504" y="1628801"/>
          <a:ext cx="8928991" cy="3636883"/>
        </p:xfrm>
        <a:graphic>
          <a:graphicData uri="http://schemas.openxmlformats.org/drawingml/2006/table">
            <a:tbl>
              <a:tblPr firstRow="1" bandRow="1">
                <a:tableStyleId>{5C22544A-7EE6-4342-B048-85BDC9FD1C3A}</a:tableStyleId>
              </a:tblPr>
              <a:tblGrid>
                <a:gridCol w="3001342"/>
                <a:gridCol w="2647612"/>
                <a:gridCol w="3280037"/>
              </a:tblGrid>
              <a:tr h="420717">
                <a:tc gridSpan="3">
                  <a:txBody>
                    <a:bodyPr/>
                    <a:lstStyle/>
                    <a:p>
                      <a:pPr algn="ctr"/>
                      <a:r>
                        <a:rPr lang="fr-FR" sz="2400" dirty="0" smtClean="0"/>
                        <a:t>Supports</a:t>
                      </a:r>
                      <a:r>
                        <a:rPr lang="fr-FR" sz="2400" baseline="0" dirty="0" smtClean="0"/>
                        <a:t> pour « l’</a:t>
                      </a:r>
                      <a:r>
                        <a:rPr lang="fr-FR" sz="2400" dirty="0" smtClean="0"/>
                        <a:t>Extrême Glisse »</a:t>
                      </a:r>
                      <a:endParaRPr lang="fr-FR" sz="2400" dirty="0"/>
                    </a:p>
                  </a:txBody>
                  <a:tcPr/>
                </a:tc>
                <a:tc hMerge="1">
                  <a:txBody>
                    <a:bodyPr/>
                    <a:lstStyle/>
                    <a:p>
                      <a:endParaRPr lang="fr-FR" sz="1600" dirty="0"/>
                    </a:p>
                  </a:txBody>
                  <a:tcPr/>
                </a:tc>
                <a:tc hMerge="1">
                  <a:txBody>
                    <a:bodyPr/>
                    <a:lstStyle/>
                    <a:p>
                      <a:endParaRPr lang="fr-FR" sz="1600" dirty="0"/>
                    </a:p>
                  </a:txBody>
                  <a:tcPr/>
                </a:tc>
              </a:tr>
              <a:tr h="580904">
                <a:tc>
                  <a:txBody>
                    <a:bodyPr/>
                    <a:lstStyle/>
                    <a:p>
                      <a:pPr algn="ctr"/>
                      <a:r>
                        <a:rPr lang="fr-FR" sz="1600" b="1" dirty="0" err="1" smtClean="0">
                          <a:solidFill>
                            <a:srgbClr val="002060"/>
                          </a:solidFill>
                        </a:rPr>
                        <a:t>Kiteboard</a:t>
                      </a:r>
                      <a:r>
                        <a:rPr lang="fr-FR" sz="1600" b="1" baseline="0" dirty="0" smtClean="0">
                          <a:solidFill>
                            <a:srgbClr val="002060"/>
                          </a:solidFill>
                        </a:rPr>
                        <a:t> </a:t>
                      </a:r>
                      <a:endParaRPr lang="fr-FR" sz="1600" b="1" dirty="0">
                        <a:solidFill>
                          <a:srgbClr val="002060"/>
                        </a:solidFill>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600" b="1" dirty="0" smtClean="0">
                          <a:solidFill>
                            <a:srgbClr val="002060"/>
                          </a:solidFill>
                        </a:rPr>
                        <a:t>Funboard</a:t>
                      </a:r>
                    </a:p>
                    <a:p>
                      <a:endParaRPr lang="fr-FR" sz="1600" dirty="0">
                        <a:solidFill>
                          <a:srgbClr val="002060"/>
                        </a:solidFill>
                      </a:endParaRPr>
                    </a:p>
                  </a:txBody>
                  <a:tcPr/>
                </a:tc>
                <a:tc>
                  <a:txBody>
                    <a:bodyPr/>
                    <a:lstStyle/>
                    <a:p>
                      <a:pPr algn="ctr"/>
                      <a:r>
                        <a:rPr lang="fr-FR" sz="1600" b="1" dirty="0" smtClean="0">
                          <a:solidFill>
                            <a:srgbClr val="002060"/>
                          </a:solidFill>
                        </a:rPr>
                        <a:t>Wind</a:t>
                      </a:r>
                      <a:r>
                        <a:rPr lang="fr-FR" sz="1600" b="1" baseline="0" dirty="0" smtClean="0">
                          <a:solidFill>
                            <a:srgbClr val="002060"/>
                          </a:solidFill>
                        </a:rPr>
                        <a:t> foil</a:t>
                      </a:r>
                    </a:p>
                  </a:txBody>
                  <a:tcPr/>
                </a:tc>
              </a:tr>
              <a:tr h="25987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baseline="0" dirty="0" smtClean="0">
                          <a:solidFill>
                            <a:srgbClr val="002060"/>
                          </a:solidFill>
                        </a:rPr>
                        <a:t>Kite Minimes*</a:t>
                      </a:r>
                      <a:br>
                        <a:rPr lang="fr-FR" sz="1600" b="1" baseline="0" dirty="0" smtClean="0">
                          <a:solidFill>
                            <a:srgbClr val="002060"/>
                          </a:solidFill>
                        </a:rPr>
                      </a:br>
                      <a:r>
                        <a:rPr lang="fr-FR" sz="1600" b="1" dirty="0" err="1" smtClean="0">
                          <a:solidFill>
                            <a:srgbClr val="002060"/>
                          </a:solidFill>
                        </a:rPr>
                        <a:t>Twin</a:t>
                      </a:r>
                      <a:r>
                        <a:rPr lang="fr-FR" sz="1600" b="1" baseline="0" dirty="0" smtClean="0">
                          <a:solidFill>
                            <a:srgbClr val="002060"/>
                          </a:solidFill>
                        </a:rPr>
                        <a:t> Tip Racing </a:t>
                      </a:r>
                      <a:br>
                        <a:rPr lang="fr-FR" sz="1600" b="1" baseline="0" dirty="0" smtClean="0">
                          <a:solidFill>
                            <a:srgbClr val="002060"/>
                          </a:solidFill>
                        </a:rPr>
                      </a:br>
                      <a:r>
                        <a:rPr lang="fr-FR" sz="1200" baseline="0" dirty="0" smtClean="0">
                          <a:solidFill>
                            <a:srgbClr val="002060"/>
                          </a:solidFill>
                        </a:rPr>
                        <a:t>Support à définir </a:t>
                      </a:r>
                    </a:p>
                    <a:p>
                      <a:r>
                        <a:rPr lang="fr-FR" sz="1200" baseline="0" dirty="0" smtClean="0">
                          <a:solidFill>
                            <a:srgbClr val="002060"/>
                          </a:solidFill>
                        </a:rPr>
                        <a:t>G et F : 12 – 14 ans</a:t>
                      </a:r>
                    </a:p>
                    <a:p>
                      <a:endParaRPr lang="fr-FR" sz="1600" b="1" dirty="0" smtClean="0">
                        <a:solidFill>
                          <a:srgbClr val="002060"/>
                        </a:solidFill>
                      </a:endParaRPr>
                    </a:p>
                    <a:p>
                      <a:r>
                        <a:rPr lang="fr-FR" sz="1600" b="1" dirty="0" smtClean="0">
                          <a:solidFill>
                            <a:srgbClr val="002060"/>
                          </a:solidFill>
                        </a:rPr>
                        <a:t>Formule 41Twin</a:t>
                      </a:r>
                      <a:r>
                        <a:rPr lang="fr-FR" sz="1600" b="1" baseline="0" dirty="0" smtClean="0">
                          <a:solidFill>
                            <a:srgbClr val="002060"/>
                          </a:solidFill>
                        </a:rPr>
                        <a:t> Tip Racing</a:t>
                      </a:r>
                    </a:p>
                    <a:p>
                      <a:r>
                        <a:rPr lang="fr-FR" sz="1200" baseline="0" dirty="0" smtClean="0">
                          <a:solidFill>
                            <a:srgbClr val="002060"/>
                          </a:solidFill>
                        </a:rPr>
                        <a:t>G et F : 15 – 20 ans</a:t>
                      </a:r>
                    </a:p>
                    <a:p>
                      <a:endParaRPr lang="fr-FR" sz="1600" baseline="0" dirty="0" smtClean="0">
                        <a:solidFill>
                          <a:srgbClr val="002060"/>
                        </a:solidFill>
                      </a:endParaRPr>
                    </a:p>
                    <a:p>
                      <a:r>
                        <a:rPr lang="fr-FR" sz="1600" b="1" baseline="0" dirty="0" smtClean="0">
                          <a:solidFill>
                            <a:srgbClr val="002060"/>
                          </a:solidFill>
                        </a:rPr>
                        <a:t>Open Foil</a:t>
                      </a:r>
                    </a:p>
                    <a:p>
                      <a:r>
                        <a:rPr lang="fr-FR" sz="1200" baseline="0" dirty="0" smtClean="0">
                          <a:solidFill>
                            <a:srgbClr val="002060"/>
                          </a:solidFill>
                        </a:rPr>
                        <a:t>G et F : 15 – 20 ans</a:t>
                      </a:r>
                    </a:p>
                  </a:txBody>
                  <a:tcPr/>
                </a:tc>
                <a:tc>
                  <a:txBody>
                    <a:bodyPr/>
                    <a:lstStyle/>
                    <a:p>
                      <a:r>
                        <a:rPr lang="fr-FR" sz="1600" b="1" dirty="0" err="1" smtClean="0">
                          <a:solidFill>
                            <a:srgbClr val="002060"/>
                          </a:solidFill>
                        </a:rPr>
                        <a:t>Fire</a:t>
                      </a:r>
                      <a:r>
                        <a:rPr lang="fr-FR" sz="1600" b="1" dirty="0" smtClean="0">
                          <a:solidFill>
                            <a:srgbClr val="002060"/>
                          </a:solidFill>
                        </a:rPr>
                        <a:t> Race 120 –</a:t>
                      </a:r>
                      <a:r>
                        <a:rPr lang="fr-FR" sz="1600" b="1" baseline="0" dirty="0" smtClean="0">
                          <a:solidFill>
                            <a:srgbClr val="002060"/>
                          </a:solidFill>
                        </a:rPr>
                        <a:t> Minimes*</a:t>
                      </a:r>
                    </a:p>
                    <a:p>
                      <a:r>
                        <a:rPr lang="fr-FR" sz="1200" baseline="0" dirty="0" smtClean="0">
                          <a:solidFill>
                            <a:srgbClr val="002060"/>
                          </a:solidFill>
                        </a:rPr>
                        <a:t>G et F: 12 – 14 ans</a:t>
                      </a:r>
                    </a:p>
                    <a:p>
                      <a:endParaRPr lang="fr-FR" sz="1200" dirty="0" smtClean="0">
                        <a:solidFill>
                          <a:srgbClr val="002060"/>
                        </a:solidFill>
                      </a:endParaRPr>
                    </a:p>
                    <a:p>
                      <a:r>
                        <a:rPr lang="fr-FR" sz="1600" b="1" dirty="0" err="1" smtClean="0">
                          <a:solidFill>
                            <a:srgbClr val="002060"/>
                          </a:solidFill>
                        </a:rPr>
                        <a:t>Fire</a:t>
                      </a:r>
                      <a:r>
                        <a:rPr lang="fr-FR" sz="1600" b="1" baseline="0" dirty="0" smtClean="0">
                          <a:solidFill>
                            <a:srgbClr val="002060"/>
                          </a:solidFill>
                        </a:rPr>
                        <a:t> Race </a:t>
                      </a:r>
                      <a:r>
                        <a:rPr lang="fr-FR" sz="1600" b="1" dirty="0" smtClean="0">
                          <a:solidFill>
                            <a:srgbClr val="002060"/>
                          </a:solidFill>
                        </a:rPr>
                        <a:t>120 – Espoirs</a:t>
                      </a:r>
                    </a:p>
                    <a:p>
                      <a:r>
                        <a:rPr lang="fr-FR" sz="1200" dirty="0" smtClean="0">
                          <a:solidFill>
                            <a:srgbClr val="002060"/>
                          </a:solidFill>
                        </a:rPr>
                        <a:t>G: 15 – 16 ans</a:t>
                      </a:r>
                    </a:p>
                    <a:p>
                      <a:r>
                        <a:rPr lang="fr-FR" sz="1200" dirty="0" smtClean="0">
                          <a:solidFill>
                            <a:srgbClr val="002060"/>
                          </a:solidFill>
                        </a:rPr>
                        <a:t>F: 15 – 20 ans</a:t>
                      </a:r>
                    </a:p>
                    <a:p>
                      <a:endParaRPr lang="fr-FR" sz="1600" dirty="0" smtClean="0">
                        <a:solidFill>
                          <a:srgbClr val="002060"/>
                        </a:solidFill>
                      </a:endParaRPr>
                    </a:p>
                    <a:p>
                      <a:r>
                        <a:rPr lang="fr-FR" sz="1600" b="1" dirty="0" smtClean="0">
                          <a:solidFill>
                            <a:srgbClr val="002060"/>
                          </a:solidFill>
                        </a:rPr>
                        <a:t>Formule</a:t>
                      </a:r>
                      <a:r>
                        <a:rPr lang="fr-FR" sz="1600" b="1" baseline="0" dirty="0" smtClean="0">
                          <a:solidFill>
                            <a:srgbClr val="002060"/>
                          </a:solidFill>
                        </a:rPr>
                        <a:t> 31 </a:t>
                      </a:r>
                    </a:p>
                    <a:p>
                      <a:r>
                        <a:rPr lang="fr-FR" sz="1200" baseline="0" dirty="0" smtClean="0">
                          <a:solidFill>
                            <a:srgbClr val="002060"/>
                          </a:solidFill>
                        </a:rPr>
                        <a:t>Open : 15 – 20 ans</a:t>
                      </a:r>
                    </a:p>
                    <a:p>
                      <a:endParaRPr lang="fr-FR" sz="1600" dirty="0">
                        <a:solidFill>
                          <a:srgbClr val="00206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smtClean="0">
                          <a:solidFill>
                            <a:srgbClr val="002060"/>
                          </a:solidFill>
                        </a:rPr>
                        <a:t>Wind</a:t>
                      </a:r>
                      <a:r>
                        <a:rPr lang="fr-FR" sz="1600" b="1" baseline="0" dirty="0" smtClean="0">
                          <a:solidFill>
                            <a:srgbClr val="002060"/>
                          </a:solidFill>
                        </a:rPr>
                        <a:t> foil</a:t>
                      </a:r>
                      <a:r>
                        <a:rPr lang="fr-FR" sz="1600" b="1" dirty="0" smtClean="0">
                          <a:solidFill>
                            <a:srgbClr val="002060"/>
                          </a:solidFill>
                        </a:rPr>
                        <a:t> – Espoirs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aseline="0" dirty="0" smtClean="0">
                          <a:solidFill>
                            <a:srgbClr val="002060"/>
                          </a:solidFill>
                        </a:rPr>
                        <a:t>G : 15 – 20 ans</a:t>
                      </a:r>
                    </a:p>
                    <a:p>
                      <a:r>
                        <a:rPr lang="fr-FR" sz="1200" baseline="0" dirty="0" smtClean="0">
                          <a:solidFill>
                            <a:srgbClr val="002060"/>
                          </a:solidFill>
                        </a:rPr>
                        <a:t>F : 15 – 20 ans</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b="1" dirty="0" smtClean="0">
                          <a:solidFill>
                            <a:srgbClr val="002060"/>
                          </a:solidFill>
                        </a:rPr>
                        <a:t>Sous réserve de</a:t>
                      </a:r>
                      <a:r>
                        <a:rPr lang="fr-FR" sz="1200" b="1" baseline="0" dirty="0" smtClean="0">
                          <a:solidFill>
                            <a:srgbClr val="002060"/>
                          </a:solidFill>
                        </a:rPr>
                        <a:t>s chiffres de la pratique Espoirs et de la démonstration 2018.</a:t>
                      </a:r>
                      <a:endParaRPr lang="fr-FR" sz="1200" baseline="0" dirty="0" smtClean="0">
                        <a:solidFill>
                          <a:srgbClr val="002060"/>
                        </a:solidFill>
                      </a:endParaRPr>
                    </a:p>
                    <a:p>
                      <a:endParaRPr lang="fr-FR" sz="1600" dirty="0">
                        <a:solidFill>
                          <a:srgbClr val="002060"/>
                        </a:solidFill>
                      </a:endParaRPr>
                    </a:p>
                  </a:txBody>
                  <a:tcPr/>
                </a:tc>
              </a:tr>
            </a:tbl>
          </a:graphicData>
        </a:graphic>
      </p:graphicFrame>
      <p:sp>
        <p:nvSpPr>
          <p:cNvPr id="5" name="Titre 3"/>
          <p:cNvSpPr>
            <a:spLocks noGrp="1"/>
          </p:cNvSpPr>
          <p:nvPr>
            <p:ph type="title"/>
          </p:nvPr>
        </p:nvSpPr>
        <p:spPr>
          <a:xfrm>
            <a:off x="457200" y="548680"/>
            <a:ext cx="8229600" cy="648072"/>
          </a:xfrm>
          <a:solidFill>
            <a:srgbClr val="92D050"/>
          </a:solidFill>
        </p:spPr>
        <p:txBody>
          <a:bodyPr/>
          <a:lstStyle/>
          <a:p>
            <a:r>
              <a:rPr lang="fr-FR" sz="2400" dirty="0">
                <a:solidFill>
                  <a:schemeClr val="tx1"/>
                </a:solidFill>
              </a:rPr>
              <a:t>Championnat de France </a:t>
            </a:r>
            <a:r>
              <a:rPr lang="fr-FR" sz="2400" dirty="0" smtClean="0">
                <a:solidFill>
                  <a:schemeClr val="tx1"/>
                </a:solidFill>
              </a:rPr>
              <a:t>Jeunes Espoirs</a:t>
            </a:r>
            <a:r>
              <a:rPr lang="fr-FR" dirty="0" smtClean="0">
                <a:solidFill>
                  <a:schemeClr val="accent6">
                    <a:lumMod val="50000"/>
                  </a:schemeClr>
                </a:solidFill>
              </a:rPr>
              <a:t/>
            </a:r>
            <a:br>
              <a:rPr lang="fr-FR" dirty="0" smtClean="0">
                <a:solidFill>
                  <a:schemeClr val="accent6">
                    <a:lumMod val="50000"/>
                  </a:schemeClr>
                </a:solidFill>
              </a:rPr>
            </a:br>
            <a:endParaRPr lang="fr-FR" sz="4000" dirty="0">
              <a:solidFill>
                <a:schemeClr val="accent6">
                  <a:lumMod val="50000"/>
                </a:schemeClr>
              </a:solidFill>
            </a:endParaRPr>
          </a:p>
        </p:txBody>
      </p:sp>
      <p:sp>
        <p:nvSpPr>
          <p:cNvPr id="2" name="ZoneTexte 1"/>
          <p:cNvSpPr txBox="1"/>
          <p:nvPr/>
        </p:nvSpPr>
        <p:spPr bwMode="auto">
          <a:xfrm>
            <a:off x="110904" y="5484854"/>
            <a:ext cx="8640960" cy="212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rtlCol="0">
            <a:spAutoFit/>
          </a:bodyPr>
          <a:lstStyle/>
          <a:p>
            <a:pPr eaLnBrk="0" hangingPunct="0">
              <a:lnSpc>
                <a:spcPct val="40000"/>
              </a:lnSpc>
              <a:spcBef>
                <a:spcPct val="50000"/>
              </a:spcBef>
              <a:buSzTx/>
            </a:pPr>
            <a:r>
              <a:rPr lang="fr-FR" sz="1600" dirty="0" smtClean="0"/>
              <a:t>* </a:t>
            </a:r>
            <a:r>
              <a:rPr lang="fr-FR" sz="1600" dirty="0" smtClean="0">
                <a:solidFill>
                  <a:srgbClr val="061F5D"/>
                </a:solidFill>
              </a:rPr>
              <a:t>Renforcer l’encadrement pour les séries minimes. Doit être précisé à l’inscription.</a:t>
            </a:r>
          </a:p>
        </p:txBody>
      </p:sp>
    </p:spTree>
    <p:extLst>
      <p:ext uri="{BB962C8B-B14F-4D97-AF65-F5344CB8AC3E}">
        <p14:creationId xmlns:p14="http://schemas.microsoft.com/office/powerpoint/2010/main" val="3780433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29600" cy="648072"/>
          </a:xfrm>
          <a:solidFill>
            <a:schemeClr val="accent2"/>
          </a:solidFill>
        </p:spPr>
        <p:txBody>
          <a:bodyPr/>
          <a:lstStyle/>
          <a:p>
            <a:r>
              <a:rPr lang="fr-FR" dirty="0" smtClean="0">
                <a:solidFill>
                  <a:schemeClr val="tx1"/>
                </a:solidFill>
              </a:rPr>
              <a:t>Championnats de France des Classes</a:t>
            </a:r>
            <a:endParaRPr lang="fr-FR" dirty="0">
              <a:solidFill>
                <a:schemeClr val="tx1"/>
              </a:solidFill>
            </a:endParaRPr>
          </a:p>
        </p:txBody>
      </p:sp>
      <p:sp>
        <p:nvSpPr>
          <p:cNvPr id="3" name="Espace réservé du contenu 2"/>
          <p:cNvSpPr>
            <a:spLocks noGrp="1"/>
          </p:cNvSpPr>
          <p:nvPr>
            <p:ph sz="quarter" idx="10"/>
          </p:nvPr>
        </p:nvSpPr>
        <p:spPr>
          <a:xfrm>
            <a:off x="251520" y="1268760"/>
            <a:ext cx="8640191" cy="5328592"/>
          </a:xfrm>
        </p:spPr>
        <p:txBody>
          <a:bodyPr/>
          <a:lstStyle/>
          <a:p>
            <a:pPr defTabSz="446088"/>
            <a:r>
              <a:rPr lang="fr-FR" sz="1800" b="1" u="sng" dirty="0">
                <a:solidFill>
                  <a:srgbClr val="002060"/>
                </a:solidFill>
              </a:rPr>
              <a:t>Objectifs</a:t>
            </a:r>
            <a:r>
              <a:rPr lang="fr-FR" sz="1800" dirty="0">
                <a:solidFill>
                  <a:srgbClr val="002060"/>
                </a:solidFill>
              </a:rPr>
              <a:t> </a:t>
            </a:r>
            <a:r>
              <a:rPr lang="fr-FR" sz="1800" dirty="0" smtClean="0">
                <a:solidFill>
                  <a:srgbClr val="002060"/>
                </a:solidFill>
              </a:rPr>
              <a:t>:</a:t>
            </a:r>
            <a:br>
              <a:rPr lang="fr-FR" sz="1800" dirty="0" smtClean="0">
                <a:solidFill>
                  <a:srgbClr val="002060"/>
                </a:solidFill>
              </a:rPr>
            </a:br>
            <a:r>
              <a:rPr lang="fr-FR" sz="1800" dirty="0" smtClean="0">
                <a:solidFill>
                  <a:srgbClr val="002060"/>
                </a:solidFill>
              </a:rPr>
              <a:t>Une confrontation </a:t>
            </a:r>
            <a:r>
              <a:rPr lang="fr-FR" sz="1800" dirty="0">
                <a:solidFill>
                  <a:srgbClr val="002060"/>
                </a:solidFill>
              </a:rPr>
              <a:t>nationale à enjeu (titre) pour </a:t>
            </a:r>
            <a:r>
              <a:rPr lang="fr-FR" sz="1800" dirty="0" smtClean="0">
                <a:solidFill>
                  <a:srgbClr val="002060"/>
                </a:solidFill>
              </a:rPr>
              <a:t>un public adulte;</a:t>
            </a:r>
            <a:br>
              <a:rPr lang="fr-FR" sz="1800" dirty="0" smtClean="0">
                <a:solidFill>
                  <a:srgbClr val="002060"/>
                </a:solidFill>
              </a:rPr>
            </a:br>
            <a:r>
              <a:rPr lang="fr-FR" sz="1800" dirty="0" smtClean="0">
                <a:solidFill>
                  <a:srgbClr val="002060"/>
                </a:solidFill>
              </a:rPr>
              <a:t>– </a:t>
            </a:r>
            <a:r>
              <a:rPr lang="fr-FR" sz="1800" dirty="0">
                <a:solidFill>
                  <a:srgbClr val="002060"/>
                </a:solidFill>
              </a:rPr>
              <a:t>dynamiser </a:t>
            </a:r>
            <a:r>
              <a:rPr lang="fr-FR" sz="1800" dirty="0" smtClean="0">
                <a:solidFill>
                  <a:srgbClr val="002060"/>
                </a:solidFill>
              </a:rPr>
              <a:t>et valoriser les classes</a:t>
            </a:r>
            <a:br>
              <a:rPr lang="fr-FR" sz="1800" dirty="0" smtClean="0">
                <a:solidFill>
                  <a:srgbClr val="002060"/>
                </a:solidFill>
              </a:rPr>
            </a:br>
            <a:r>
              <a:rPr lang="fr-FR" sz="1800" dirty="0" smtClean="0">
                <a:solidFill>
                  <a:srgbClr val="002060"/>
                </a:solidFill>
              </a:rPr>
              <a:t>– </a:t>
            </a:r>
            <a:r>
              <a:rPr lang="fr-FR" sz="1800" dirty="0">
                <a:solidFill>
                  <a:srgbClr val="002060"/>
                </a:solidFill>
              </a:rPr>
              <a:t>encourager une pratique </a:t>
            </a:r>
            <a:r>
              <a:rPr lang="fr-FR" sz="1800" dirty="0" err="1" smtClean="0">
                <a:solidFill>
                  <a:srgbClr val="002060"/>
                </a:solidFill>
              </a:rPr>
              <a:t>transgénérationnelle</a:t>
            </a:r>
            <a:r>
              <a:rPr lang="fr-FR" sz="1800" dirty="0" smtClean="0">
                <a:solidFill>
                  <a:srgbClr val="002060"/>
                </a:solidFill>
              </a:rPr>
              <a:t>.</a:t>
            </a:r>
            <a:r>
              <a:rPr lang="fr-FR" sz="1800" b="1" dirty="0">
                <a:solidFill>
                  <a:schemeClr val="tx1"/>
                </a:solidFill>
              </a:rPr>
              <a:t/>
            </a:r>
            <a:br>
              <a:rPr lang="fr-FR" sz="1800" b="1" dirty="0">
                <a:solidFill>
                  <a:schemeClr val="tx1"/>
                </a:solidFill>
              </a:rPr>
            </a:br>
            <a:r>
              <a:rPr lang="fr-FR" sz="1800" dirty="0">
                <a:solidFill>
                  <a:srgbClr val="002060"/>
                </a:solidFill>
              </a:rPr>
              <a:t>– </a:t>
            </a:r>
            <a:r>
              <a:rPr lang="fr-FR" sz="1800" dirty="0" smtClean="0"/>
              <a:t>essayer si possible de regrouper les classes par types de pratiques (Habitable, Quillards de Sport; Dériveur, Multicoques, PAV, VRC, Kite…).</a:t>
            </a:r>
          </a:p>
          <a:p>
            <a:pPr defTabSz="446088">
              <a:spcBef>
                <a:spcPts val="0"/>
              </a:spcBef>
              <a:spcAft>
                <a:spcPts val="0"/>
              </a:spcAft>
            </a:pPr>
            <a:r>
              <a:rPr lang="fr-FR" sz="1800" b="1" dirty="0" smtClean="0"/>
              <a:t>Supports :</a:t>
            </a:r>
            <a:r>
              <a:rPr lang="fr-FR" sz="1800" dirty="0" smtClean="0"/>
              <a:t> Toute </a:t>
            </a:r>
            <a:r>
              <a:rPr lang="fr-FR" sz="1800" dirty="0" smtClean="0">
                <a:solidFill>
                  <a:srgbClr val="002060"/>
                </a:solidFill>
              </a:rPr>
              <a:t>classe dynamique à </a:t>
            </a:r>
            <a:r>
              <a:rPr lang="fr-FR" sz="1800" dirty="0">
                <a:solidFill>
                  <a:srgbClr val="002060"/>
                </a:solidFill>
              </a:rPr>
              <a:t>forte diffusion (avec minima de participation</a:t>
            </a:r>
            <a:r>
              <a:rPr lang="fr-FR" sz="1800" dirty="0" smtClean="0">
                <a:solidFill>
                  <a:srgbClr val="002060"/>
                </a:solidFill>
              </a:rPr>
              <a:t>)</a:t>
            </a:r>
            <a:r>
              <a:rPr lang="fr-FR" sz="1800" b="0" dirty="0" smtClean="0"/>
              <a:t>.</a:t>
            </a:r>
          </a:p>
          <a:p>
            <a:pPr>
              <a:spcBef>
                <a:spcPts val="0"/>
              </a:spcBef>
              <a:spcAft>
                <a:spcPts val="0"/>
              </a:spcAft>
            </a:pPr>
            <a:endParaRPr lang="fr-FR" sz="900" b="0" dirty="0" smtClean="0"/>
          </a:p>
          <a:p>
            <a:pPr>
              <a:spcBef>
                <a:spcPts val="0"/>
              </a:spcBef>
              <a:spcAft>
                <a:spcPts val="0"/>
              </a:spcAft>
            </a:pPr>
            <a:r>
              <a:rPr lang="fr-FR" sz="1800" b="1" dirty="0" smtClean="0"/>
              <a:t>Titres :</a:t>
            </a:r>
            <a:r>
              <a:rPr lang="fr-FR" sz="1800" dirty="0" smtClean="0"/>
              <a:t> Open avec des minimas: 30 équipages en VL</a:t>
            </a:r>
            <a:r>
              <a:rPr lang="fr-FR" sz="1800" dirty="0"/>
              <a:t>; 20 </a:t>
            </a:r>
            <a:r>
              <a:rPr lang="fr-FR" sz="1800" dirty="0" smtClean="0"/>
              <a:t>équipages en QVL</a:t>
            </a:r>
            <a:r>
              <a:rPr lang="fr-FR" sz="1800" dirty="0"/>
              <a:t>; </a:t>
            </a:r>
            <a:r>
              <a:rPr lang="fr-FR" sz="1800" dirty="0" smtClean="0"/>
              <a:t>15 équipages en HAB.</a:t>
            </a:r>
            <a:r>
              <a:rPr lang="fr-FR" sz="1800" dirty="0"/>
              <a:t> </a:t>
            </a:r>
            <a:r>
              <a:rPr lang="fr-FR" sz="1800" dirty="0" smtClean="0"/>
              <a:t>Inciter à valoriser une pratique mixte ou féminine.</a:t>
            </a:r>
          </a:p>
          <a:p>
            <a:pPr>
              <a:spcBef>
                <a:spcPts val="0"/>
              </a:spcBef>
              <a:spcAft>
                <a:spcPts val="0"/>
              </a:spcAft>
            </a:pPr>
            <a:endParaRPr lang="fr-FR" sz="900" b="1" dirty="0" smtClean="0"/>
          </a:p>
          <a:p>
            <a:pPr>
              <a:spcBef>
                <a:spcPts val="0"/>
              </a:spcBef>
              <a:spcAft>
                <a:spcPts val="0"/>
              </a:spcAft>
            </a:pPr>
            <a:r>
              <a:rPr lang="fr-FR" sz="1800" b="1" dirty="0" smtClean="0"/>
              <a:t>Parcours : </a:t>
            </a:r>
            <a:r>
              <a:rPr lang="fr-FR" sz="1800" dirty="0" smtClean="0"/>
              <a:t>libre.</a:t>
            </a:r>
          </a:p>
          <a:p>
            <a:pPr>
              <a:spcBef>
                <a:spcPts val="0"/>
              </a:spcBef>
              <a:spcAft>
                <a:spcPts val="0"/>
              </a:spcAft>
            </a:pPr>
            <a:endParaRPr lang="fr-FR" sz="900" b="1" dirty="0"/>
          </a:p>
          <a:p>
            <a:pPr>
              <a:spcBef>
                <a:spcPts val="0"/>
              </a:spcBef>
              <a:spcAft>
                <a:spcPts val="0"/>
              </a:spcAft>
            </a:pPr>
            <a:r>
              <a:rPr lang="fr-FR" sz="1800" b="1" dirty="0" smtClean="0"/>
              <a:t>Classement </a:t>
            </a:r>
            <a:r>
              <a:rPr lang="fr-FR" sz="1800" b="1" dirty="0"/>
              <a:t>: </a:t>
            </a:r>
            <a:r>
              <a:rPr lang="fr-FR" sz="1800" b="1" dirty="0" smtClean="0"/>
              <a:t> </a:t>
            </a:r>
            <a:r>
              <a:rPr lang="fr-FR" sz="1800" dirty="0" smtClean="0"/>
              <a:t>Libre </a:t>
            </a:r>
            <a:r>
              <a:rPr lang="fr-FR" sz="1800" dirty="0"/>
              <a:t>(épreuve sèche ou circuit de compétitions). </a:t>
            </a:r>
          </a:p>
          <a:p>
            <a:pPr>
              <a:spcBef>
                <a:spcPts val="0"/>
              </a:spcBef>
              <a:spcAft>
                <a:spcPts val="0"/>
              </a:spcAft>
            </a:pPr>
            <a:endParaRPr lang="fr-FR" sz="900" dirty="0"/>
          </a:p>
          <a:p>
            <a:pPr>
              <a:spcBef>
                <a:spcPts val="0"/>
              </a:spcBef>
              <a:spcAft>
                <a:spcPts val="0"/>
              </a:spcAft>
            </a:pPr>
            <a:r>
              <a:rPr lang="fr-FR" sz="1800" b="1" dirty="0"/>
              <a:t>Lieu </a:t>
            </a:r>
            <a:r>
              <a:rPr lang="fr-FR" sz="1800" b="1" dirty="0" smtClean="0"/>
              <a:t>: </a:t>
            </a:r>
            <a:r>
              <a:rPr lang="fr-FR" sz="1800" dirty="0" smtClean="0"/>
              <a:t>Si </a:t>
            </a:r>
            <a:r>
              <a:rPr lang="fr-FR" sz="1800" dirty="0"/>
              <a:t>possible regrouper les classes par type de pratiques pour améliorer l’impact économique du championnat et faciliter la recherche de clubs organisateurs.</a:t>
            </a:r>
            <a:br>
              <a:rPr lang="fr-FR" sz="1800" dirty="0"/>
            </a:br>
            <a:r>
              <a:rPr lang="fr-FR" sz="1800" dirty="0"/>
              <a:t>Recommandation de rester au moins 2 ans sur chaque site</a:t>
            </a:r>
            <a:r>
              <a:rPr lang="fr-FR" sz="1800" dirty="0" smtClean="0"/>
              <a:t>.</a:t>
            </a:r>
            <a:endParaRPr lang="fr-FR" sz="900" dirty="0"/>
          </a:p>
          <a:p>
            <a:pPr>
              <a:spcBef>
                <a:spcPts val="0"/>
              </a:spcBef>
              <a:spcAft>
                <a:spcPts val="0"/>
              </a:spcAft>
            </a:pPr>
            <a:r>
              <a:rPr lang="fr-FR" sz="1800" b="1" dirty="0"/>
              <a:t>Inscriptions et sélections </a:t>
            </a:r>
            <a:r>
              <a:rPr lang="fr-FR" sz="1800" b="1" dirty="0" smtClean="0"/>
              <a:t>: </a:t>
            </a:r>
            <a:r>
              <a:rPr lang="fr-FR" sz="1800" dirty="0" smtClean="0"/>
              <a:t>Proposées </a:t>
            </a:r>
            <a:r>
              <a:rPr lang="fr-FR" sz="1800" dirty="0"/>
              <a:t>et gérées par les classes.</a:t>
            </a:r>
          </a:p>
          <a:p>
            <a:pPr>
              <a:spcBef>
                <a:spcPts val="0"/>
              </a:spcBef>
              <a:spcAft>
                <a:spcPts val="0"/>
              </a:spcAft>
            </a:pPr>
            <a:endParaRPr lang="fr-FR" sz="1800" dirty="0" smtClean="0"/>
          </a:p>
        </p:txBody>
      </p:sp>
    </p:spTree>
    <p:extLst>
      <p:ext uri="{BB962C8B-B14F-4D97-AF65-F5344CB8AC3E}">
        <p14:creationId xmlns:p14="http://schemas.microsoft.com/office/powerpoint/2010/main" val="3932175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748464" cy="648072"/>
          </a:xfrm>
          <a:solidFill>
            <a:schemeClr val="accent1"/>
          </a:solidFill>
        </p:spPr>
        <p:txBody>
          <a:bodyPr/>
          <a:lstStyle/>
          <a:p>
            <a:r>
              <a:rPr lang="fr-FR" sz="2600" dirty="0">
                <a:solidFill>
                  <a:srgbClr val="002060"/>
                </a:solidFill>
                <a:ea typeface="+mn-ea"/>
              </a:rPr>
              <a:t>Championnats de France </a:t>
            </a:r>
            <a:r>
              <a:rPr lang="fr-FR" sz="2600" dirty="0" smtClean="0">
                <a:solidFill>
                  <a:srgbClr val="002060"/>
                </a:solidFill>
                <a:ea typeface="+mn-ea"/>
              </a:rPr>
              <a:t>Inter Séries </a:t>
            </a:r>
            <a:r>
              <a:rPr lang="fr-FR" sz="2600" dirty="0">
                <a:solidFill>
                  <a:srgbClr val="002060"/>
                </a:solidFill>
                <a:ea typeface="+mn-ea"/>
              </a:rPr>
              <a:t>&amp; des Pratiques </a:t>
            </a:r>
          </a:p>
        </p:txBody>
      </p:sp>
      <p:sp>
        <p:nvSpPr>
          <p:cNvPr id="3" name="Espace réservé du contenu 2"/>
          <p:cNvSpPr>
            <a:spLocks noGrp="1"/>
          </p:cNvSpPr>
          <p:nvPr>
            <p:ph sz="quarter" idx="10"/>
          </p:nvPr>
        </p:nvSpPr>
        <p:spPr>
          <a:xfrm>
            <a:off x="179511" y="1340768"/>
            <a:ext cx="8784977" cy="5400600"/>
          </a:xfrm>
        </p:spPr>
        <p:txBody>
          <a:bodyPr/>
          <a:lstStyle/>
          <a:p>
            <a:pPr marL="0" lvl="1" indent="0">
              <a:buNone/>
            </a:pPr>
            <a:r>
              <a:rPr lang="fr-FR" sz="2000" u="sng" dirty="0" smtClean="0">
                <a:solidFill>
                  <a:srgbClr val="002060"/>
                </a:solidFill>
              </a:rPr>
              <a:t>Objectifs</a:t>
            </a:r>
            <a:r>
              <a:rPr lang="fr-FR" sz="2000" dirty="0" smtClean="0">
                <a:solidFill>
                  <a:srgbClr val="002060"/>
                </a:solidFill>
              </a:rPr>
              <a:t> :</a:t>
            </a:r>
            <a:br>
              <a:rPr lang="fr-FR" sz="2000" dirty="0" smtClean="0">
                <a:solidFill>
                  <a:srgbClr val="002060"/>
                </a:solidFill>
              </a:rPr>
            </a:br>
            <a:r>
              <a:rPr lang="fr-FR" sz="2000" b="0" dirty="0" smtClean="0">
                <a:solidFill>
                  <a:srgbClr val="061F5D"/>
                </a:solidFill>
              </a:rPr>
              <a:t>Finalité nationale au service des dynamiques régionales.</a:t>
            </a:r>
            <a:br>
              <a:rPr lang="fr-FR" sz="2000" b="0" dirty="0" smtClean="0">
                <a:solidFill>
                  <a:srgbClr val="061F5D"/>
                </a:solidFill>
              </a:rPr>
            </a:br>
            <a:r>
              <a:rPr lang="fr-FR" sz="2000" b="0" dirty="0" smtClean="0">
                <a:solidFill>
                  <a:srgbClr val="061F5D"/>
                </a:solidFill>
              </a:rPr>
              <a:t>Permettre une confrontation nationale pour le plus grand nombre, quel que soit le support utilisé.</a:t>
            </a:r>
            <a:br>
              <a:rPr lang="fr-FR" sz="2000" b="0" dirty="0" smtClean="0">
                <a:solidFill>
                  <a:srgbClr val="061F5D"/>
                </a:solidFill>
              </a:rPr>
            </a:br>
            <a:r>
              <a:rPr lang="fr-FR" sz="2000" b="0" dirty="0" smtClean="0">
                <a:solidFill>
                  <a:srgbClr val="061F5D"/>
                </a:solidFill>
              </a:rPr>
              <a:t>Regrouper </a:t>
            </a:r>
            <a:r>
              <a:rPr lang="fr-FR" sz="2000" b="0" dirty="0">
                <a:solidFill>
                  <a:srgbClr val="061F5D"/>
                </a:solidFill>
              </a:rPr>
              <a:t>les championnats, sur compétitions dédiées </a:t>
            </a:r>
            <a:r>
              <a:rPr lang="fr-FR" sz="2000" b="0" u="sng" dirty="0">
                <a:solidFill>
                  <a:srgbClr val="061F5D"/>
                </a:solidFill>
              </a:rPr>
              <a:t>si cela est possible</a:t>
            </a:r>
            <a:r>
              <a:rPr lang="fr-FR" sz="2000" b="0" dirty="0">
                <a:solidFill>
                  <a:srgbClr val="061F5D"/>
                </a:solidFill>
              </a:rPr>
              <a:t> </a:t>
            </a:r>
            <a:r>
              <a:rPr lang="fr-FR" sz="1800" b="0" dirty="0">
                <a:solidFill>
                  <a:srgbClr val="061F5D"/>
                </a:solidFill>
              </a:rPr>
              <a:t>(lorsqu’un organisateur est candidat pour accueillir ce type de championnat de France</a:t>
            </a:r>
            <a:r>
              <a:rPr lang="fr-FR" sz="1800" b="0" dirty="0" smtClean="0">
                <a:solidFill>
                  <a:srgbClr val="061F5D"/>
                </a:solidFill>
              </a:rPr>
              <a:t>)</a:t>
            </a:r>
            <a:endParaRPr lang="fr-FR" sz="2000" b="0" dirty="0" smtClean="0">
              <a:solidFill>
                <a:srgbClr val="061F5D"/>
              </a:solidFill>
            </a:endParaRPr>
          </a:p>
          <a:p>
            <a:pPr marL="0" lvl="1" indent="0">
              <a:buNone/>
            </a:pPr>
            <a:r>
              <a:rPr lang="fr-FR" sz="2000" u="sng" dirty="0" smtClean="0"/>
              <a:t>Ages</a:t>
            </a:r>
            <a:r>
              <a:rPr lang="fr-FR" sz="2000" dirty="0"/>
              <a:t> </a:t>
            </a:r>
            <a:r>
              <a:rPr lang="fr-FR" sz="2000" dirty="0" smtClean="0"/>
              <a:t>:</a:t>
            </a:r>
            <a:br>
              <a:rPr lang="fr-FR" sz="2000" dirty="0" smtClean="0"/>
            </a:br>
            <a:r>
              <a:rPr lang="fr-FR" sz="2000" b="0" dirty="0" smtClean="0">
                <a:solidFill>
                  <a:srgbClr val="061F5D"/>
                </a:solidFill>
              </a:rPr>
              <a:t>Règle </a:t>
            </a:r>
            <a:r>
              <a:rPr lang="fr-FR" sz="2000" b="0" dirty="0">
                <a:solidFill>
                  <a:srgbClr val="061F5D"/>
                </a:solidFill>
              </a:rPr>
              <a:t>de base : 14 ans (âge minimum championnat de France Espoirs) sauf règlements particuliers selon les </a:t>
            </a:r>
            <a:r>
              <a:rPr lang="fr-FR" sz="2000" b="0" dirty="0" smtClean="0">
                <a:solidFill>
                  <a:srgbClr val="061F5D"/>
                </a:solidFill>
              </a:rPr>
              <a:t>supports.</a:t>
            </a:r>
          </a:p>
          <a:p>
            <a:pPr marL="0" lvl="1" indent="0">
              <a:buNone/>
            </a:pPr>
            <a:r>
              <a:rPr lang="fr-FR" sz="2000" u="sng" dirty="0" smtClean="0"/>
              <a:t>Titre</a:t>
            </a:r>
            <a:r>
              <a:rPr lang="fr-FR" sz="2000" dirty="0"/>
              <a:t> : </a:t>
            </a:r>
            <a:r>
              <a:rPr lang="fr-FR" sz="2000" b="0" dirty="0" smtClean="0">
                <a:solidFill>
                  <a:srgbClr val="061F5D"/>
                </a:solidFill>
              </a:rPr>
              <a:t>Open et spécifiques.</a:t>
            </a:r>
            <a:endParaRPr lang="fr-FR" sz="2000" b="0" dirty="0" smtClean="0">
              <a:solidFill>
                <a:srgbClr val="FF0000"/>
              </a:solidFill>
            </a:endParaRPr>
          </a:p>
          <a:p>
            <a:pPr marL="0" lvl="1" indent="0">
              <a:buNone/>
            </a:pPr>
            <a:r>
              <a:rPr lang="fr-FR" sz="2000" u="sng" dirty="0" smtClean="0"/>
              <a:t>Lieu et période</a:t>
            </a:r>
            <a:r>
              <a:rPr lang="fr-FR" sz="2000" dirty="0"/>
              <a:t> :</a:t>
            </a:r>
            <a:br>
              <a:rPr lang="fr-FR" sz="2000" dirty="0"/>
            </a:br>
            <a:r>
              <a:rPr lang="fr-FR" sz="2000" b="0" dirty="0" smtClean="0"/>
              <a:t>Éviter l’organisation de régates de classes sur le même site ou en même temps qu’un championnat de France Inter séries / pratique.</a:t>
            </a:r>
          </a:p>
          <a:p>
            <a:pPr>
              <a:spcBef>
                <a:spcPts val="0"/>
              </a:spcBef>
              <a:spcAft>
                <a:spcPts val="0"/>
              </a:spcAft>
            </a:pPr>
            <a:r>
              <a:rPr lang="fr-FR" sz="2000" b="1" u="sng" dirty="0" smtClean="0"/>
              <a:t>Parcours et Classement</a:t>
            </a:r>
            <a:r>
              <a:rPr lang="fr-FR" sz="2400" b="1" dirty="0" smtClean="0"/>
              <a:t> </a:t>
            </a:r>
            <a:r>
              <a:rPr lang="fr-FR" sz="2400" b="1" dirty="0"/>
              <a:t>: </a:t>
            </a:r>
            <a:r>
              <a:rPr lang="fr-FR" sz="2000" dirty="0" smtClean="0"/>
              <a:t>Divers suivant les types de bateaux. </a:t>
            </a:r>
            <a:endParaRPr lang="fr-FR" sz="2400" b="1" dirty="0" smtClean="0"/>
          </a:p>
        </p:txBody>
      </p:sp>
    </p:spTree>
    <p:extLst>
      <p:ext uri="{BB962C8B-B14F-4D97-AF65-F5344CB8AC3E}">
        <p14:creationId xmlns:p14="http://schemas.microsoft.com/office/powerpoint/2010/main" val="1037638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748464" cy="648072"/>
          </a:xfrm>
          <a:solidFill>
            <a:schemeClr val="accent1"/>
          </a:solidFill>
        </p:spPr>
        <p:txBody>
          <a:bodyPr/>
          <a:lstStyle/>
          <a:p>
            <a:r>
              <a:rPr lang="fr-FR" sz="2600" dirty="0">
                <a:solidFill>
                  <a:srgbClr val="002060"/>
                </a:solidFill>
                <a:ea typeface="+mn-ea"/>
              </a:rPr>
              <a:t>Championnats de France </a:t>
            </a:r>
            <a:r>
              <a:rPr lang="fr-FR" sz="2600" dirty="0" smtClean="0">
                <a:solidFill>
                  <a:srgbClr val="002060"/>
                </a:solidFill>
                <a:ea typeface="+mn-ea"/>
              </a:rPr>
              <a:t>Inter Séries </a:t>
            </a:r>
            <a:r>
              <a:rPr lang="fr-FR" sz="2600" dirty="0">
                <a:solidFill>
                  <a:srgbClr val="002060"/>
                </a:solidFill>
                <a:ea typeface="+mn-ea"/>
              </a:rPr>
              <a:t>&amp; des Pratiques </a:t>
            </a:r>
          </a:p>
        </p:txBody>
      </p:sp>
      <p:sp>
        <p:nvSpPr>
          <p:cNvPr id="3" name="Espace réservé du contenu 2"/>
          <p:cNvSpPr>
            <a:spLocks noGrp="1"/>
          </p:cNvSpPr>
          <p:nvPr>
            <p:ph sz="quarter" idx="10"/>
          </p:nvPr>
        </p:nvSpPr>
        <p:spPr>
          <a:xfrm>
            <a:off x="179511" y="1196752"/>
            <a:ext cx="8784977" cy="5400600"/>
          </a:xfrm>
        </p:spPr>
        <p:txBody>
          <a:bodyPr/>
          <a:lstStyle/>
          <a:p>
            <a:pPr marL="0" lvl="1" indent="0">
              <a:buSzPct val="80000"/>
              <a:buNone/>
            </a:pPr>
            <a:r>
              <a:rPr lang="fr-FR" sz="2000" u="sng" dirty="0"/>
              <a:t>Organisation</a:t>
            </a:r>
            <a:r>
              <a:rPr lang="fr-FR" sz="2000" dirty="0"/>
              <a:t> </a:t>
            </a:r>
            <a:r>
              <a:rPr lang="fr-FR" sz="2000" dirty="0" smtClean="0"/>
              <a:t>:</a:t>
            </a:r>
            <a:r>
              <a:rPr lang="fr-FR" sz="2000" b="0" dirty="0"/>
              <a:t/>
            </a:r>
            <a:br>
              <a:rPr lang="fr-FR" sz="2000" b="0" dirty="0"/>
            </a:br>
            <a:r>
              <a:rPr lang="fr-FR" sz="2000" b="0" dirty="0">
                <a:solidFill>
                  <a:srgbClr val="061F5D"/>
                </a:solidFill>
              </a:rPr>
              <a:t>Regrouper les championnats, sur compétitions dédiées </a:t>
            </a:r>
            <a:r>
              <a:rPr lang="fr-FR" sz="2000" b="0" u="sng" dirty="0">
                <a:solidFill>
                  <a:srgbClr val="061F5D"/>
                </a:solidFill>
              </a:rPr>
              <a:t>si cela est possible</a:t>
            </a:r>
            <a:r>
              <a:rPr lang="fr-FR" sz="2000" b="0" dirty="0">
                <a:solidFill>
                  <a:srgbClr val="061F5D"/>
                </a:solidFill>
              </a:rPr>
              <a:t> </a:t>
            </a:r>
            <a:r>
              <a:rPr lang="fr-FR" sz="1600" b="0" dirty="0">
                <a:solidFill>
                  <a:srgbClr val="061F5D"/>
                </a:solidFill>
              </a:rPr>
              <a:t>(lorsqu’un organisateur est candidat pour accueillir ce type de championnat de France</a:t>
            </a:r>
            <a:r>
              <a:rPr lang="fr-FR" sz="1600" b="0" dirty="0" smtClean="0">
                <a:solidFill>
                  <a:srgbClr val="061F5D"/>
                </a:solidFill>
              </a:rPr>
              <a:t>)</a:t>
            </a:r>
            <a:endParaRPr lang="fr-FR" sz="1600" dirty="0" smtClean="0">
              <a:solidFill>
                <a:srgbClr val="FF0000"/>
              </a:solidFill>
            </a:endParaRPr>
          </a:p>
          <a:p>
            <a:pPr marL="342900" indent="-342900">
              <a:buFont typeface="Wingdings" panose="05000000000000000000" pitchFamily="2" charset="2"/>
              <a:buChar char="Ø"/>
            </a:pPr>
            <a:r>
              <a:rPr lang="fr-FR" sz="1800" b="1" dirty="0" smtClean="0">
                <a:solidFill>
                  <a:srgbClr val="002060"/>
                </a:solidFill>
              </a:rPr>
              <a:t>Si </a:t>
            </a:r>
            <a:r>
              <a:rPr lang="fr-FR" sz="1800" b="1" dirty="0">
                <a:solidFill>
                  <a:srgbClr val="002060"/>
                </a:solidFill>
              </a:rPr>
              <a:t>possible regrouper les Championnats de France </a:t>
            </a:r>
            <a:r>
              <a:rPr lang="fr-FR" sz="1800" b="1" dirty="0" smtClean="0">
                <a:solidFill>
                  <a:srgbClr val="002060"/>
                </a:solidFill>
              </a:rPr>
              <a:t>Inter Séries </a:t>
            </a:r>
            <a:r>
              <a:rPr lang="fr-FR" sz="1800" b="1" dirty="0">
                <a:solidFill>
                  <a:srgbClr val="002060"/>
                </a:solidFill>
              </a:rPr>
              <a:t>Dériveur/Quillard de Sport </a:t>
            </a:r>
            <a:r>
              <a:rPr lang="fr-FR" sz="1800" b="1" dirty="0" smtClean="0">
                <a:solidFill>
                  <a:srgbClr val="002060"/>
                </a:solidFill>
              </a:rPr>
              <a:t>et le Croiseurs Légers.</a:t>
            </a:r>
            <a:r>
              <a:rPr lang="fr-FR" sz="1800" dirty="0">
                <a:solidFill>
                  <a:srgbClr val="002060"/>
                </a:solidFill>
              </a:rPr>
              <a:t/>
            </a:r>
            <a:br>
              <a:rPr lang="fr-FR" sz="1800" dirty="0">
                <a:solidFill>
                  <a:srgbClr val="002060"/>
                </a:solidFill>
              </a:rPr>
            </a:br>
            <a:r>
              <a:rPr lang="fr-FR" sz="1800" dirty="0" smtClean="0">
                <a:solidFill>
                  <a:srgbClr val="002060"/>
                </a:solidFill>
              </a:rPr>
              <a:t>Pour développer </a:t>
            </a:r>
            <a:r>
              <a:rPr lang="fr-FR" sz="1800" dirty="0">
                <a:solidFill>
                  <a:srgbClr val="002060"/>
                </a:solidFill>
              </a:rPr>
              <a:t>un </a:t>
            </a:r>
            <a:r>
              <a:rPr lang="fr-FR" sz="1800" dirty="0" smtClean="0">
                <a:solidFill>
                  <a:srgbClr val="002060"/>
                </a:solidFill>
              </a:rPr>
              <a:t>événement </a:t>
            </a:r>
            <a:r>
              <a:rPr lang="fr-FR" sz="1800" dirty="0" err="1" smtClean="0">
                <a:solidFill>
                  <a:srgbClr val="002060"/>
                </a:solidFill>
              </a:rPr>
              <a:t>interséries</a:t>
            </a:r>
            <a:r>
              <a:rPr lang="fr-FR" sz="1800" dirty="0" smtClean="0">
                <a:solidFill>
                  <a:srgbClr val="002060"/>
                </a:solidFill>
              </a:rPr>
              <a:t> </a:t>
            </a:r>
            <a:r>
              <a:rPr lang="fr-FR" sz="1800" dirty="0">
                <a:solidFill>
                  <a:srgbClr val="002060"/>
                </a:solidFill>
              </a:rPr>
              <a:t>d’envergure, outil de promotion de cette </a:t>
            </a:r>
            <a:r>
              <a:rPr lang="fr-FR" sz="1800" dirty="0" smtClean="0">
                <a:solidFill>
                  <a:srgbClr val="002060"/>
                </a:solidFill>
              </a:rPr>
              <a:t>discipline.</a:t>
            </a:r>
            <a:br>
              <a:rPr lang="fr-FR" sz="1800" dirty="0" smtClean="0">
                <a:solidFill>
                  <a:srgbClr val="002060"/>
                </a:solidFill>
              </a:rPr>
            </a:br>
            <a:r>
              <a:rPr lang="fr-FR" sz="1800" dirty="0" smtClean="0">
                <a:solidFill>
                  <a:srgbClr val="002060"/>
                </a:solidFill>
              </a:rPr>
              <a:t>Organisation </a:t>
            </a:r>
            <a:r>
              <a:rPr lang="fr-FR" sz="1800" dirty="0">
                <a:solidFill>
                  <a:srgbClr val="002060"/>
                </a:solidFill>
              </a:rPr>
              <a:t>en tuilage VL puis Croiseurs Léger (type semaine de Kiel</a:t>
            </a:r>
            <a:r>
              <a:rPr lang="fr-FR" sz="1800" dirty="0" smtClean="0">
                <a:solidFill>
                  <a:srgbClr val="002060"/>
                </a:solidFill>
              </a:rPr>
              <a:t>)</a:t>
            </a:r>
            <a:endParaRPr lang="fr-FR" sz="1800" dirty="0">
              <a:solidFill>
                <a:srgbClr val="002060"/>
              </a:solidFill>
            </a:endParaRPr>
          </a:p>
          <a:p>
            <a:pPr marL="342900" indent="-342900">
              <a:buFont typeface="Wingdings" panose="05000000000000000000" pitchFamily="2" charset="2"/>
              <a:buChar char="Ø"/>
            </a:pPr>
            <a:r>
              <a:rPr lang="fr-FR" sz="1800" b="1" dirty="0">
                <a:solidFill>
                  <a:srgbClr val="002060"/>
                </a:solidFill>
              </a:rPr>
              <a:t>Rassembler les pratiques Funboard Slalom &amp; Kiteboard Race (Foil et TT) et Funboard Expression &amp; Kiteboard Expression </a:t>
            </a:r>
            <a:r>
              <a:rPr lang="fr-FR" sz="1800" dirty="0" smtClean="0">
                <a:solidFill>
                  <a:srgbClr val="FF0000"/>
                </a:solidFill>
              </a:rPr>
              <a:t/>
            </a:r>
            <a:br>
              <a:rPr lang="fr-FR" sz="1800" dirty="0" smtClean="0">
                <a:solidFill>
                  <a:srgbClr val="FF0000"/>
                </a:solidFill>
              </a:rPr>
            </a:br>
            <a:r>
              <a:rPr lang="fr-FR" sz="1800" dirty="0" smtClean="0">
                <a:solidFill>
                  <a:srgbClr val="061F5D"/>
                </a:solidFill>
              </a:rPr>
              <a:t>Réunir </a:t>
            </a:r>
            <a:r>
              <a:rPr lang="fr-FR" sz="1800" dirty="0">
                <a:solidFill>
                  <a:srgbClr val="061F5D"/>
                </a:solidFill>
              </a:rPr>
              <a:t>les pratiquants de ces disciplines, mettre en valeur les séries dynamiques. Innover dans les domaines des formats de course, les types de </a:t>
            </a:r>
            <a:r>
              <a:rPr lang="fr-FR" sz="1800" dirty="0" smtClean="0">
                <a:solidFill>
                  <a:srgbClr val="061F5D"/>
                </a:solidFill>
              </a:rPr>
              <a:t>parcours, etc.</a:t>
            </a:r>
            <a:endParaRPr lang="fr-FR" sz="1800" dirty="0">
              <a:solidFill>
                <a:srgbClr val="061F5D"/>
              </a:solidFill>
            </a:endParaRPr>
          </a:p>
          <a:p>
            <a:pPr marL="342900" indent="-342900">
              <a:buFont typeface="Wingdings" panose="05000000000000000000" pitchFamily="2" charset="2"/>
              <a:buChar char="Ø"/>
            </a:pPr>
            <a:r>
              <a:rPr lang="fr-FR" sz="1800" b="1" dirty="0">
                <a:solidFill>
                  <a:srgbClr val="002060"/>
                </a:solidFill>
              </a:rPr>
              <a:t>Rassembler la </a:t>
            </a:r>
            <a:r>
              <a:rPr lang="fr-FR" sz="1800" b="1" dirty="0" smtClean="0">
                <a:solidFill>
                  <a:srgbClr val="002060"/>
                </a:solidFill>
              </a:rPr>
              <a:t>pratique Inter Séries Multicoques.</a:t>
            </a:r>
            <a:r>
              <a:rPr lang="fr-FR" sz="1800" dirty="0" smtClean="0">
                <a:solidFill>
                  <a:srgbClr val="FF0000"/>
                </a:solidFill>
              </a:rPr>
              <a:t/>
            </a:r>
            <a:br>
              <a:rPr lang="fr-FR" sz="1800" dirty="0" smtClean="0">
                <a:solidFill>
                  <a:srgbClr val="FF0000"/>
                </a:solidFill>
              </a:rPr>
            </a:br>
            <a:r>
              <a:rPr lang="fr-FR" sz="1800" dirty="0" smtClean="0">
                <a:solidFill>
                  <a:srgbClr val="061F5D"/>
                </a:solidFill>
              </a:rPr>
              <a:t>Réunir </a:t>
            </a:r>
            <a:r>
              <a:rPr lang="fr-FR" sz="1800" dirty="0">
                <a:solidFill>
                  <a:srgbClr val="061F5D"/>
                </a:solidFill>
              </a:rPr>
              <a:t>les pratiquants du </a:t>
            </a:r>
            <a:r>
              <a:rPr lang="fr-FR" sz="1800" dirty="0" smtClean="0">
                <a:solidFill>
                  <a:srgbClr val="061F5D"/>
                </a:solidFill>
              </a:rPr>
              <a:t>multicoque </a:t>
            </a:r>
            <a:r>
              <a:rPr lang="fr-FR" sz="1800" dirty="0">
                <a:solidFill>
                  <a:srgbClr val="061F5D"/>
                </a:solidFill>
              </a:rPr>
              <a:t>et leur permettre de s’essayer sur différents types de parcours (raids et longue distance et/ou formats de course innovants</a:t>
            </a:r>
            <a:r>
              <a:rPr lang="fr-FR" sz="1800" dirty="0" smtClean="0">
                <a:solidFill>
                  <a:srgbClr val="061F5D"/>
                </a:solidFill>
              </a:rPr>
              <a:t>).</a:t>
            </a:r>
            <a:endParaRPr lang="fr-FR" sz="1800" dirty="0">
              <a:solidFill>
                <a:srgbClr val="061F5D"/>
              </a:solidFill>
            </a:endParaRPr>
          </a:p>
        </p:txBody>
      </p:sp>
    </p:spTree>
    <p:extLst>
      <p:ext uri="{BB962C8B-B14F-4D97-AF65-F5344CB8AC3E}">
        <p14:creationId xmlns:p14="http://schemas.microsoft.com/office/powerpoint/2010/main" val="2770453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2" y="260648"/>
            <a:ext cx="9144000" cy="936104"/>
          </a:xfrm>
          <a:solidFill>
            <a:schemeClr val="accent1"/>
          </a:solidFill>
        </p:spPr>
        <p:txBody>
          <a:bodyPr/>
          <a:lstStyle/>
          <a:p>
            <a:r>
              <a:rPr lang="fr-FR" sz="2600" dirty="0">
                <a:solidFill>
                  <a:srgbClr val="002060"/>
                </a:solidFill>
              </a:rPr>
              <a:t>Championnats de France </a:t>
            </a:r>
            <a:r>
              <a:rPr lang="fr-FR" sz="2600" dirty="0" smtClean="0">
                <a:solidFill>
                  <a:srgbClr val="002060"/>
                </a:solidFill>
              </a:rPr>
              <a:t>Inter Séries </a:t>
            </a:r>
            <a:r>
              <a:rPr lang="fr-FR" sz="2600" dirty="0">
                <a:solidFill>
                  <a:srgbClr val="002060"/>
                </a:solidFill>
              </a:rPr>
              <a:t>&amp; des Pratiques </a:t>
            </a:r>
            <a:r>
              <a:rPr lang="fr-FR" sz="2600" dirty="0" smtClean="0">
                <a:solidFill>
                  <a:schemeClr val="tx1"/>
                </a:solidFill>
              </a:rPr>
              <a:t/>
            </a:r>
            <a:br>
              <a:rPr lang="fr-FR" sz="2600" dirty="0" smtClean="0">
                <a:solidFill>
                  <a:schemeClr val="tx1"/>
                </a:solidFill>
              </a:rPr>
            </a:br>
            <a:r>
              <a:rPr lang="fr-FR" sz="2600" dirty="0" smtClean="0">
                <a:solidFill>
                  <a:schemeClr val="tx1"/>
                </a:solidFill>
              </a:rPr>
              <a:t>	</a:t>
            </a:r>
            <a:r>
              <a:rPr lang="fr-FR" sz="2600" dirty="0" err="1" smtClean="0">
                <a:solidFill>
                  <a:srgbClr val="002060"/>
                </a:solidFill>
              </a:rPr>
              <a:t>Handivalide</a:t>
            </a:r>
            <a:r>
              <a:rPr lang="fr-FR" sz="2600" dirty="0" smtClean="0">
                <a:solidFill>
                  <a:srgbClr val="002060"/>
                </a:solidFill>
              </a:rPr>
              <a:t> et </a:t>
            </a:r>
            <a:r>
              <a:rPr lang="fr-FR" sz="2600" dirty="0" err="1" smtClean="0">
                <a:solidFill>
                  <a:srgbClr val="002060"/>
                </a:solidFill>
              </a:rPr>
              <a:t>Paravoile</a:t>
            </a:r>
            <a:endParaRPr lang="fr-FR" sz="2600" dirty="0">
              <a:solidFill>
                <a:srgbClr val="002060"/>
              </a:solidFill>
            </a:endParaRPr>
          </a:p>
        </p:txBody>
      </p:sp>
      <p:sp>
        <p:nvSpPr>
          <p:cNvPr id="3" name="Espace réservé du contenu 2"/>
          <p:cNvSpPr>
            <a:spLocks noGrp="1"/>
          </p:cNvSpPr>
          <p:nvPr>
            <p:ph sz="quarter" idx="10"/>
          </p:nvPr>
        </p:nvSpPr>
        <p:spPr>
          <a:xfrm>
            <a:off x="251520" y="1268760"/>
            <a:ext cx="8784976" cy="5328592"/>
          </a:xfrm>
        </p:spPr>
        <p:txBody>
          <a:bodyPr/>
          <a:lstStyle/>
          <a:p>
            <a:pPr marL="342900" indent="-342900">
              <a:buFont typeface="Wingdings" panose="05000000000000000000" pitchFamily="2" charset="2"/>
              <a:buChar char="Ø"/>
            </a:pPr>
            <a:r>
              <a:rPr lang="fr-FR" sz="1800" b="1" dirty="0" smtClean="0">
                <a:solidFill>
                  <a:srgbClr val="002060"/>
                </a:solidFill>
              </a:rPr>
              <a:t>2 championnats de France </a:t>
            </a:r>
            <a:r>
              <a:rPr lang="fr-FR" sz="1800" b="1" dirty="0" err="1" smtClean="0">
                <a:solidFill>
                  <a:srgbClr val="002060"/>
                </a:solidFill>
              </a:rPr>
              <a:t>Handivalide</a:t>
            </a:r>
            <a:r>
              <a:rPr lang="fr-FR" sz="1800" b="1" dirty="0" smtClean="0">
                <a:solidFill>
                  <a:srgbClr val="002060"/>
                </a:solidFill>
              </a:rPr>
              <a:t> : </a:t>
            </a:r>
          </a:p>
          <a:p>
            <a:pPr defTabSz="534988">
              <a:spcBef>
                <a:spcPts val="0"/>
              </a:spcBef>
              <a:spcAft>
                <a:spcPts val="0"/>
              </a:spcAft>
            </a:pPr>
            <a:r>
              <a:rPr lang="fr-FR" sz="1800" b="1" dirty="0" smtClean="0">
                <a:solidFill>
                  <a:srgbClr val="002060"/>
                </a:solidFill>
              </a:rPr>
              <a:t>	Un </a:t>
            </a:r>
            <a:r>
              <a:rPr lang="fr-FR" sz="1800" b="1" dirty="0">
                <a:solidFill>
                  <a:srgbClr val="002060"/>
                </a:solidFill>
              </a:rPr>
              <a:t>championnat de France en s</a:t>
            </a:r>
            <a:r>
              <a:rPr lang="fr-FR" sz="1800" b="1" dirty="0" smtClean="0">
                <a:solidFill>
                  <a:srgbClr val="002060"/>
                </a:solidFill>
              </a:rPr>
              <a:t>olitaire sur </a:t>
            </a:r>
            <a:r>
              <a:rPr lang="fr-FR" sz="1800" b="1" dirty="0" err="1" smtClean="0">
                <a:solidFill>
                  <a:srgbClr val="002060"/>
                </a:solidFill>
              </a:rPr>
              <a:t>Miniji</a:t>
            </a:r>
            <a:r>
              <a:rPr lang="fr-FR" sz="1800" b="1" dirty="0" smtClean="0">
                <a:solidFill>
                  <a:srgbClr val="002060"/>
                </a:solidFill>
              </a:rPr>
              <a:t> </a:t>
            </a:r>
          </a:p>
          <a:p>
            <a:pPr defTabSz="534988">
              <a:spcBef>
                <a:spcPts val="0"/>
              </a:spcBef>
            </a:pPr>
            <a:r>
              <a:rPr lang="fr-FR" sz="1800" i="1" dirty="0" smtClean="0">
                <a:solidFill>
                  <a:srgbClr val="002060"/>
                </a:solidFill>
              </a:rPr>
              <a:t>	</a:t>
            </a:r>
            <a:r>
              <a:rPr lang="fr-FR" sz="1800" dirty="0" smtClean="0">
                <a:solidFill>
                  <a:srgbClr val="002060"/>
                </a:solidFill>
              </a:rPr>
              <a:t>Deux titres : un solitaire Open – un solitaire féminin</a:t>
            </a:r>
          </a:p>
          <a:p>
            <a:pPr defTabSz="534988">
              <a:spcBef>
                <a:spcPts val="0"/>
              </a:spcBef>
              <a:spcAft>
                <a:spcPts val="0"/>
              </a:spcAft>
            </a:pPr>
            <a:r>
              <a:rPr lang="fr-FR" sz="1800" b="1" dirty="0" smtClean="0">
                <a:solidFill>
                  <a:srgbClr val="002060"/>
                </a:solidFill>
              </a:rPr>
              <a:t>	Un championnat de France en double sur </a:t>
            </a:r>
            <a:r>
              <a:rPr lang="fr-FR" sz="1800" b="1" dirty="0" err="1" smtClean="0">
                <a:solidFill>
                  <a:srgbClr val="002060"/>
                </a:solidFill>
              </a:rPr>
              <a:t>Hansa</a:t>
            </a:r>
            <a:r>
              <a:rPr lang="fr-FR" sz="1800" b="1" dirty="0" smtClean="0">
                <a:solidFill>
                  <a:srgbClr val="002060"/>
                </a:solidFill>
              </a:rPr>
              <a:t> 303</a:t>
            </a:r>
          </a:p>
          <a:p>
            <a:pPr defTabSz="534988">
              <a:spcBef>
                <a:spcPts val="0"/>
              </a:spcBef>
            </a:pPr>
            <a:r>
              <a:rPr lang="fr-FR" sz="1800" dirty="0" smtClean="0">
                <a:solidFill>
                  <a:srgbClr val="002060"/>
                </a:solidFill>
              </a:rPr>
              <a:t>	Deux titres : un double open – un double féminin (si </a:t>
            </a:r>
            <a:r>
              <a:rPr lang="fr-FR" sz="1800" dirty="0">
                <a:solidFill>
                  <a:srgbClr val="002060"/>
                </a:solidFill>
              </a:rPr>
              <a:t>plus de 5 </a:t>
            </a:r>
            <a:r>
              <a:rPr lang="fr-FR" sz="1800" dirty="0" smtClean="0">
                <a:solidFill>
                  <a:srgbClr val="002060"/>
                </a:solidFill>
              </a:rPr>
              <a:t>équipages).</a:t>
            </a:r>
          </a:p>
          <a:p>
            <a:pPr marL="534988" indent="-534988">
              <a:spcBef>
                <a:spcPts val="0"/>
              </a:spcBef>
              <a:buFont typeface="Wingdings" panose="05000000000000000000" pitchFamily="2" charset="2"/>
              <a:buChar char="Ø"/>
            </a:pPr>
            <a:r>
              <a:rPr lang="fr-FR" sz="1800" b="1" dirty="0" smtClean="0">
                <a:solidFill>
                  <a:srgbClr val="002060"/>
                </a:solidFill>
              </a:rPr>
              <a:t>1 Championnat </a:t>
            </a:r>
            <a:r>
              <a:rPr lang="fr-FR" sz="1800" b="1" dirty="0">
                <a:solidFill>
                  <a:srgbClr val="002060"/>
                </a:solidFill>
              </a:rPr>
              <a:t>de France </a:t>
            </a:r>
            <a:r>
              <a:rPr lang="fr-FR" sz="1800" b="1" dirty="0" err="1">
                <a:solidFill>
                  <a:srgbClr val="002060"/>
                </a:solidFill>
              </a:rPr>
              <a:t>Paravoile</a:t>
            </a:r>
            <a:r>
              <a:rPr lang="fr-FR" sz="1800" b="1" dirty="0">
                <a:solidFill>
                  <a:srgbClr val="002060"/>
                </a:solidFill>
              </a:rPr>
              <a:t> </a:t>
            </a:r>
            <a:r>
              <a:rPr lang="fr-FR" sz="1800" b="1" dirty="0" smtClean="0">
                <a:solidFill>
                  <a:srgbClr val="002060"/>
                </a:solidFill>
              </a:rPr>
              <a:t>:</a:t>
            </a:r>
            <a:br>
              <a:rPr lang="fr-FR" sz="1800" b="1" dirty="0" smtClean="0">
                <a:solidFill>
                  <a:srgbClr val="002060"/>
                </a:solidFill>
              </a:rPr>
            </a:br>
            <a:r>
              <a:rPr lang="fr-FR" sz="1800" dirty="0" smtClean="0">
                <a:solidFill>
                  <a:srgbClr val="002060"/>
                </a:solidFill>
              </a:rPr>
              <a:t>par </a:t>
            </a:r>
            <a:r>
              <a:rPr lang="fr-FR" sz="1800" dirty="0">
                <a:solidFill>
                  <a:srgbClr val="002060"/>
                </a:solidFill>
              </a:rPr>
              <a:t>extraction </a:t>
            </a:r>
            <a:r>
              <a:rPr lang="fr-FR" sz="1800" dirty="0" smtClean="0">
                <a:solidFill>
                  <a:srgbClr val="002060"/>
                </a:solidFill>
              </a:rPr>
              <a:t>du championnat </a:t>
            </a:r>
            <a:r>
              <a:rPr lang="fr-FR" sz="1800" dirty="0" err="1">
                <a:solidFill>
                  <a:srgbClr val="002060"/>
                </a:solidFill>
              </a:rPr>
              <a:t>Handivalide</a:t>
            </a:r>
            <a:r>
              <a:rPr lang="fr-FR" sz="1800" dirty="0">
                <a:solidFill>
                  <a:srgbClr val="002060"/>
                </a:solidFill>
              </a:rPr>
              <a:t> </a:t>
            </a:r>
            <a:r>
              <a:rPr lang="fr-FR" sz="1800" dirty="0" smtClean="0">
                <a:solidFill>
                  <a:srgbClr val="002060"/>
                </a:solidFill>
              </a:rPr>
              <a:t>Solitaire et </a:t>
            </a:r>
            <a:r>
              <a:rPr lang="fr-FR" sz="1800" dirty="0">
                <a:solidFill>
                  <a:srgbClr val="002060"/>
                </a:solidFill>
              </a:rPr>
              <a:t>réservé aux compétiteurs </a:t>
            </a:r>
            <a:r>
              <a:rPr lang="fr-FR" sz="1800" dirty="0" smtClean="0">
                <a:solidFill>
                  <a:srgbClr val="002060"/>
                </a:solidFill>
              </a:rPr>
              <a:t>classifiés </a:t>
            </a:r>
            <a:r>
              <a:rPr lang="fr-FR" sz="1800" dirty="0" err="1">
                <a:solidFill>
                  <a:srgbClr val="002060"/>
                </a:solidFill>
              </a:rPr>
              <a:t>Paravoile</a:t>
            </a:r>
            <a:r>
              <a:rPr lang="fr-FR" sz="1800" dirty="0">
                <a:solidFill>
                  <a:srgbClr val="002060"/>
                </a:solidFill>
              </a:rPr>
              <a:t>.</a:t>
            </a:r>
          </a:p>
          <a:p>
            <a:pPr defTabSz="534988">
              <a:spcBef>
                <a:spcPts val="0"/>
              </a:spcBef>
              <a:spcAft>
                <a:spcPts val="0"/>
              </a:spcAft>
            </a:pPr>
            <a:r>
              <a:rPr lang="fr-FR" sz="1800" dirty="0" smtClean="0">
                <a:solidFill>
                  <a:srgbClr val="002060"/>
                </a:solidFill>
              </a:rPr>
              <a:t>	Deux </a:t>
            </a:r>
            <a:r>
              <a:rPr lang="fr-FR" sz="1800" dirty="0">
                <a:solidFill>
                  <a:srgbClr val="002060"/>
                </a:solidFill>
              </a:rPr>
              <a:t>titres </a:t>
            </a:r>
            <a:r>
              <a:rPr lang="fr-FR" sz="1800" dirty="0" err="1">
                <a:solidFill>
                  <a:srgbClr val="002060"/>
                </a:solidFill>
              </a:rPr>
              <a:t>P</a:t>
            </a:r>
            <a:r>
              <a:rPr lang="fr-FR" sz="1800" dirty="0" err="1" smtClean="0">
                <a:solidFill>
                  <a:srgbClr val="002060"/>
                </a:solidFill>
              </a:rPr>
              <a:t>aravoile</a:t>
            </a:r>
            <a:r>
              <a:rPr lang="fr-FR" sz="1800" dirty="0" smtClean="0">
                <a:solidFill>
                  <a:srgbClr val="002060"/>
                </a:solidFill>
              </a:rPr>
              <a:t> </a:t>
            </a:r>
            <a:r>
              <a:rPr lang="fr-FR" sz="1800" dirty="0">
                <a:solidFill>
                  <a:srgbClr val="002060"/>
                </a:solidFill>
              </a:rPr>
              <a:t>: un solitaire open </a:t>
            </a:r>
            <a:r>
              <a:rPr lang="fr-FR" sz="1800" dirty="0" smtClean="0">
                <a:solidFill>
                  <a:srgbClr val="002060"/>
                </a:solidFill>
              </a:rPr>
              <a:t>et </a:t>
            </a:r>
            <a:r>
              <a:rPr lang="fr-FR" sz="1800" dirty="0">
                <a:solidFill>
                  <a:srgbClr val="002060"/>
                </a:solidFill>
              </a:rPr>
              <a:t>un solitaire </a:t>
            </a:r>
            <a:r>
              <a:rPr lang="fr-FR" sz="1800" dirty="0" smtClean="0">
                <a:solidFill>
                  <a:srgbClr val="002060"/>
                </a:solidFill>
              </a:rPr>
              <a:t>féminin.</a:t>
            </a:r>
            <a:endParaRPr lang="fr-FR" sz="1800" dirty="0">
              <a:solidFill>
                <a:srgbClr val="002060"/>
              </a:solidFill>
            </a:endParaRPr>
          </a:p>
          <a:p>
            <a:pPr defTabSz="534988">
              <a:spcBef>
                <a:spcPts val="0"/>
              </a:spcBef>
              <a:spcAft>
                <a:spcPts val="0"/>
              </a:spcAft>
            </a:pPr>
            <a:r>
              <a:rPr lang="fr-FR" sz="1800" b="1" dirty="0" smtClean="0">
                <a:solidFill>
                  <a:srgbClr val="002060"/>
                </a:solidFill>
              </a:rPr>
              <a:t>	Lieu </a:t>
            </a:r>
            <a:r>
              <a:rPr lang="fr-FR" sz="1800" b="1" dirty="0">
                <a:solidFill>
                  <a:srgbClr val="002060"/>
                </a:solidFill>
              </a:rPr>
              <a:t>: </a:t>
            </a:r>
            <a:r>
              <a:rPr lang="fr-FR" sz="1800" dirty="0">
                <a:solidFill>
                  <a:srgbClr val="002060"/>
                </a:solidFill>
              </a:rPr>
              <a:t>2 sites pour améliorer </a:t>
            </a:r>
            <a:r>
              <a:rPr lang="fr-FR" sz="1800" dirty="0" smtClean="0">
                <a:solidFill>
                  <a:srgbClr val="002060"/>
                </a:solidFill>
              </a:rPr>
              <a:t>la </a:t>
            </a:r>
            <a:r>
              <a:rPr lang="fr-FR" sz="1800" dirty="0">
                <a:solidFill>
                  <a:srgbClr val="002060"/>
                </a:solidFill>
              </a:rPr>
              <a:t>logistique </a:t>
            </a:r>
            <a:r>
              <a:rPr lang="fr-FR" sz="1800" dirty="0" smtClean="0">
                <a:solidFill>
                  <a:srgbClr val="002060"/>
                </a:solidFill>
              </a:rPr>
              <a:t>nécessaire.</a:t>
            </a:r>
            <a:endParaRPr lang="fr-FR" sz="1800" dirty="0">
              <a:solidFill>
                <a:srgbClr val="002060"/>
              </a:solidFill>
            </a:endParaRPr>
          </a:p>
          <a:p>
            <a:pPr defTabSz="534988">
              <a:spcBef>
                <a:spcPts val="0"/>
              </a:spcBef>
              <a:spcAft>
                <a:spcPts val="0"/>
              </a:spcAft>
            </a:pPr>
            <a:r>
              <a:rPr lang="fr-FR" sz="1800" b="1" dirty="0" smtClean="0">
                <a:solidFill>
                  <a:srgbClr val="002060"/>
                </a:solidFill>
              </a:rPr>
              <a:t>	Sélection </a:t>
            </a:r>
            <a:r>
              <a:rPr lang="fr-FR" sz="1800" b="1" dirty="0">
                <a:solidFill>
                  <a:srgbClr val="002060"/>
                </a:solidFill>
              </a:rPr>
              <a:t>: </a:t>
            </a:r>
            <a:r>
              <a:rPr lang="fr-FR" sz="1800" dirty="0">
                <a:solidFill>
                  <a:srgbClr val="002060"/>
                </a:solidFill>
              </a:rPr>
              <a:t>Open sauf si plus de 90 </a:t>
            </a:r>
            <a:r>
              <a:rPr lang="fr-FR" sz="1800" dirty="0" smtClean="0">
                <a:solidFill>
                  <a:srgbClr val="002060"/>
                </a:solidFill>
              </a:rPr>
              <a:t>bateaux.</a:t>
            </a:r>
          </a:p>
          <a:p>
            <a:pPr>
              <a:spcBef>
                <a:spcPts val="0"/>
              </a:spcBef>
              <a:spcAft>
                <a:spcPts val="0"/>
              </a:spcAft>
            </a:pPr>
            <a:endParaRPr lang="fr-FR" sz="1800" dirty="0">
              <a:solidFill>
                <a:srgbClr val="002060"/>
              </a:solidFill>
            </a:endParaRPr>
          </a:p>
          <a:p>
            <a:pPr marL="342900" indent="-342900">
              <a:spcBef>
                <a:spcPts val="0"/>
              </a:spcBef>
              <a:buFont typeface="Wingdings" panose="05000000000000000000" pitchFamily="2" charset="2"/>
              <a:buChar char="Ø"/>
            </a:pPr>
            <a:r>
              <a:rPr lang="fr-FR" sz="1600" b="1" dirty="0" smtClean="0">
                <a:solidFill>
                  <a:srgbClr val="002060"/>
                </a:solidFill>
              </a:rPr>
              <a:t>En réflexion - création d’ici </a:t>
            </a:r>
            <a:r>
              <a:rPr lang="fr-FR" sz="1600" b="1" dirty="0">
                <a:solidFill>
                  <a:srgbClr val="002060"/>
                </a:solidFill>
              </a:rPr>
              <a:t>2 à 4 </a:t>
            </a:r>
            <a:r>
              <a:rPr lang="fr-FR" sz="1600" b="1" dirty="0" smtClean="0">
                <a:solidFill>
                  <a:srgbClr val="002060"/>
                </a:solidFill>
              </a:rPr>
              <a:t>ans</a:t>
            </a:r>
            <a:r>
              <a:rPr lang="fr-FR" sz="1600" b="1" i="1" dirty="0">
                <a:solidFill>
                  <a:srgbClr val="002060"/>
                </a:solidFill>
              </a:rPr>
              <a:t/>
            </a:r>
            <a:br>
              <a:rPr lang="fr-FR" sz="1600" b="1" i="1" dirty="0">
                <a:solidFill>
                  <a:srgbClr val="002060"/>
                </a:solidFill>
              </a:rPr>
            </a:br>
            <a:r>
              <a:rPr lang="fr-FR" sz="1600" b="1" dirty="0" smtClean="0">
                <a:solidFill>
                  <a:srgbClr val="002060"/>
                </a:solidFill>
              </a:rPr>
              <a:t>Un championnat de France </a:t>
            </a:r>
            <a:r>
              <a:rPr lang="fr-FR" sz="1600" b="1" dirty="0" err="1" smtClean="0">
                <a:solidFill>
                  <a:srgbClr val="002060"/>
                </a:solidFill>
              </a:rPr>
              <a:t>Handivalide</a:t>
            </a:r>
            <a:r>
              <a:rPr lang="fr-FR" sz="1600" b="1" dirty="0" smtClean="0">
                <a:solidFill>
                  <a:srgbClr val="002060"/>
                </a:solidFill>
              </a:rPr>
              <a:t> Jeunes (moins de 26 ans) en solitaire ?</a:t>
            </a:r>
            <a:br>
              <a:rPr lang="fr-FR" sz="1600" b="1" dirty="0" smtClean="0">
                <a:solidFill>
                  <a:srgbClr val="002060"/>
                </a:solidFill>
              </a:rPr>
            </a:br>
            <a:r>
              <a:rPr lang="fr-FR" sz="1600" b="1" i="1" dirty="0" smtClean="0">
                <a:solidFill>
                  <a:srgbClr val="002060"/>
                </a:solidFill>
              </a:rPr>
              <a:t>support ? avec 2 titres : un Open et un </a:t>
            </a:r>
            <a:r>
              <a:rPr lang="fr-FR" sz="1600" b="1" i="1" dirty="0">
                <a:solidFill>
                  <a:srgbClr val="002060"/>
                </a:solidFill>
              </a:rPr>
              <a:t>F</a:t>
            </a:r>
            <a:r>
              <a:rPr lang="fr-FR" sz="1600" b="1" i="1" dirty="0" smtClean="0">
                <a:solidFill>
                  <a:srgbClr val="002060"/>
                </a:solidFill>
              </a:rPr>
              <a:t>éminin (Minima ?) </a:t>
            </a:r>
            <a:br>
              <a:rPr lang="fr-FR" sz="1600" b="1" i="1" dirty="0" smtClean="0">
                <a:solidFill>
                  <a:srgbClr val="002060"/>
                </a:solidFill>
              </a:rPr>
            </a:br>
            <a:r>
              <a:rPr lang="fr-FR" sz="1600" b="1" dirty="0" smtClean="0">
                <a:solidFill>
                  <a:srgbClr val="002060"/>
                </a:solidFill>
              </a:rPr>
              <a:t>Intégrer le championnat de France Jeunes </a:t>
            </a:r>
            <a:r>
              <a:rPr lang="fr-FR" sz="1600" b="1" dirty="0" err="1" smtClean="0">
                <a:solidFill>
                  <a:srgbClr val="002060"/>
                </a:solidFill>
              </a:rPr>
              <a:t>Handivalide</a:t>
            </a:r>
            <a:r>
              <a:rPr lang="fr-FR" sz="1600" b="1" dirty="0" smtClean="0">
                <a:solidFill>
                  <a:srgbClr val="002060"/>
                </a:solidFill>
              </a:rPr>
              <a:t> aux </a:t>
            </a:r>
            <a:r>
              <a:rPr lang="fr-FR" sz="1600" b="1" dirty="0" err="1" smtClean="0">
                <a:solidFill>
                  <a:srgbClr val="002060"/>
                </a:solidFill>
              </a:rPr>
              <a:t>chpts</a:t>
            </a:r>
            <a:r>
              <a:rPr lang="fr-FR" sz="1600" b="1" dirty="0" smtClean="0">
                <a:solidFill>
                  <a:srgbClr val="002060"/>
                </a:solidFill>
              </a:rPr>
              <a:t> de France Espoirs ou aux </a:t>
            </a:r>
            <a:r>
              <a:rPr lang="fr-FR" sz="1600" b="1" dirty="0" err="1" smtClean="0">
                <a:solidFill>
                  <a:srgbClr val="002060"/>
                </a:solidFill>
              </a:rPr>
              <a:t>Chpts</a:t>
            </a:r>
            <a:r>
              <a:rPr lang="fr-FR" sz="1600" b="1" dirty="0" smtClean="0">
                <a:solidFill>
                  <a:srgbClr val="002060"/>
                </a:solidFill>
              </a:rPr>
              <a:t> de France Handivalide déjà existant ?  (</a:t>
            </a:r>
            <a:r>
              <a:rPr lang="fr-FR" sz="1600" b="1" dirty="0" err="1" smtClean="0">
                <a:solidFill>
                  <a:srgbClr val="002060"/>
                </a:solidFill>
              </a:rPr>
              <a:t>Handivalide</a:t>
            </a:r>
            <a:r>
              <a:rPr lang="fr-FR" sz="1600" b="1" dirty="0">
                <a:solidFill>
                  <a:srgbClr val="002060"/>
                </a:solidFill>
              </a:rPr>
              <a:t> </a:t>
            </a:r>
            <a:r>
              <a:rPr lang="fr-FR" sz="1600" b="1" dirty="0" smtClean="0">
                <a:solidFill>
                  <a:srgbClr val="002060"/>
                </a:solidFill>
              </a:rPr>
              <a:t>et </a:t>
            </a:r>
            <a:r>
              <a:rPr lang="fr-FR" sz="1600" b="1" dirty="0" err="1" smtClean="0">
                <a:solidFill>
                  <a:srgbClr val="002060"/>
                </a:solidFill>
              </a:rPr>
              <a:t>Paravoile</a:t>
            </a:r>
            <a:r>
              <a:rPr lang="fr-FR" sz="1600" b="1" dirty="0" smtClean="0">
                <a:solidFill>
                  <a:srgbClr val="002060"/>
                </a:solidFill>
              </a:rPr>
              <a:t>?)</a:t>
            </a:r>
          </a:p>
          <a:p>
            <a:pPr>
              <a:spcBef>
                <a:spcPts val="0"/>
              </a:spcBef>
              <a:spcAft>
                <a:spcPts val="0"/>
              </a:spcAft>
            </a:pPr>
            <a:endParaRPr lang="fr-FR" sz="1600" i="1" dirty="0" smtClean="0">
              <a:solidFill>
                <a:srgbClr val="002060"/>
              </a:solidFill>
            </a:endParaRPr>
          </a:p>
          <a:p>
            <a:endParaRPr lang="fr-FR" b="0" dirty="0" smtClean="0">
              <a:solidFill>
                <a:srgbClr val="002060"/>
              </a:solidFill>
              <a:cs typeface="ＭＳ Ｐゴシック" charset="0"/>
            </a:endParaRPr>
          </a:p>
        </p:txBody>
      </p:sp>
    </p:spTree>
    <p:extLst>
      <p:ext uri="{BB962C8B-B14F-4D97-AF65-F5344CB8AC3E}">
        <p14:creationId xmlns:p14="http://schemas.microsoft.com/office/powerpoint/2010/main" val="318385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648072"/>
          </a:xfrm>
          <a:solidFill>
            <a:srgbClr val="FFFF00"/>
          </a:solidFill>
        </p:spPr>
        <p:txBody>
          <a:bodyPr/>
          <a:lstStyle/>
          <a:p>
            <a:r>
              <a:rPr lang="fr-FR" dirty="0" smtClean="0">
                <a:solidFill>
                  <a:schemeClr val="tx1"/>
                </a:solidFill>
              </a:rPr>
              <a:t>Évolution Calendrier - </a:t>
            </a:r>
            <a:r>
              <a:rPr lang="fr-FR" dirty="0">
                <a:solidFill>
                  <a:schemeClr val="tx1"/>
                </a:solidFill>
              </a:rPr>
              <a:t>Classement</a:t>
            </a:r>
            <a:br>
              <a:rPr lang="fr-FR" dirty="0">
                <a:solidFill>
                  <a:schemeClr val="tx1"/>
                </a:solidFill>
              </a:rPr>
            </a:br>
            <a:endParaRPr lang="fr-FR" sz="1600" dirty="0">
              <a:solidFill>
                <a:schemeClr val="tx1"/>
              </a:solidFill>
            </a:endParaRPr>
          </a:p>
        </p:txBody>
      </p:sp>
      <p:sp>
        <p:nvSpPr>
          <p:cNvPr id="3" name="Espace réservé du contenu 2"/>
          <p:cNvSpPr>
            <a:spLocks noGrp="1"/>
          </p:cNvSpPr>
          <p:nvPr>
            <p:ph sz="quarter" idx="10"/>
          </p:nvPr>
        </p:nvSpPr>
        <p:spPr>
          <a:xfrm>
            <a:off x="457200" y="1340768"/>
            <a:ext cx="8208143" cy="5400600"/>
          </a:xfrm>
        </p:spPr>
        <p:txBody>
          <a:bodyPr/>
          <a:lstStyle/>
          <a:p>
            <a:pPr marL="342900" indent="-342900">
              <a:buFont typeface="Wingdings" panose="05000000000000000000" pitchFamily="2" charset="2"/>
              <a:buChar char="Ø"/>
            </a:pPr>
            <a:r>
              <a:rPr lang="fr-FR" dirty="0" smtClean="0"/>
              <a:t>Championnat de France des Clubs </a:t>
            </a:r>
            <a:r>
              <a:rPr lang="fr-FR" dirty="0" smtClean="0">
                <a:solidFill>
                  <a:srgbClr val="002060"/>
                </a:solidFill>
              </a:rPr>
              <a:t>– Horizon 2020</a:t>
            </a:r>
            <a:endParaRPr lang="fr-FR" dirty="0">
              <a:solidFill>
                <a:srgbClr val="002060"/>
              </a:solidFill>
            </a:endParaRPr>
          </a:p>
          <a:p>
            <a:pPr marL="1143000" lvl="1">
              <a:buFont typeface="Courier New" panose="02070309020205020404" pitchFamily="49" charset="0"/>
              <a:buChar char="o"/>
            </a:pPr>
            <a:r>
              <a:rPr lang="fr-FR" sz="1800" b="0" dirty="0" smtClean="0"/>
              <a:t>Harmoniser les règles de classement entre les différentes pratiques.</a:t>
            </a:r>
          </a:p>
          <a:p>
            <a:pPr marL="1143000" lvl="1">
              <a:buFont typeface="Courier New" panose="02070309020205020404" pitchFamily="49" charset="0"/>
              <a:buChar char="o"/>
            </a:pPr>
            <a:r>
              <a:rPr lang="fr-FR" sz="1800" b="0" dirty="0" smtClean="0"/>
              <a:t>Déterminer l’influence des classements « Promotion » et « Élite » dans le classement du Championnat de France des clubs. </a:t>
            </a:r>
          </a:p>
          <a:p>
            <a:pPr marL="1143000" lvl="1">
              <a:buFont typeface="Courier New" panose="02070309020205020404" pitchFamily="49" charset="0"/>
              <a:buChar char="o"/>
            </a:pPr>
            <a:r>
              <a:rPr lang="fr-FR" sz="1800" b="0" dirty="0" smtClean="0">
                <a:solidFill>
                  <a:srgbClr val="002060"/>
                </a:solidFill>
              </a:rPr>
              <a:t>Réfléchir à l’intégration du Classement </a:t>
            </a:r>
            <a:r>
              <a:rPr lang="fr-FR" sz="1800" b="0" dirty="0">
                <a:solidFill>
                  <a:srgbClr val="002060"/>
                </a:solidFill>
              </a:rPr>
              <a:t>N</a:t>
            </a:r>
            <a:r>
              <a:rPr lang="fr-FR" sz="1800" b="0" dirty="0" smtClean="0">
                <a:solidFill>
                  <a:srgbClr val="002060"/>
                </a:solidFill>
              </a:rPr>
              <a:t>ational de l’Activité Sportive des clubs (Cf. ci-dessous) au CF des Clubs.</a:t>
            </a:r>
          </a:p>
          <a:p>
            <a:pPr marL="342900" indent="-342900">
              <a:buFont typeface="Wingdings" panose="05000000000000000000" pitchFamily="2" charset="2"/>
              <a:buChar char="Ø"/>
            </a:pPr>
            <a:r>
              <a:rPr lang="fr-FR" b="1" dirty="0" smtClean="0">
                <a:solidFill>
                  <a:srgbClr val="002060"/>
                </a:solidFill>
              </a:rPr>
              <a:t>Prise </a:t>
            </a:r>
            <a:r>
              <a:rPr lang="fr-FR" b="1" dirty="0">
                <a:solidFill>
                  <a:srgbClr val="002060"/>
                </a:solidFill>
              </a:rPr>
              <a:t>en compte des points obtenus au </a:t>
            </a:r>
            <a:r>
              <a:rPr lang="fr-FR" b="1" dirty="0" err="1">
                <a:solidFill>
                  <a:srgbClr val="002060"/>
                </a:solidFill>
              </a:rPr>
              <a:t>Chpt</a:t>
            </a:r>
            <a:r>
              <a:rPr lang="fr-FR" b="1" dirty="0">
                <a:solidFill>
                  <a:srgbClr val="002060"/>
                </a:solidFill>
              </a:rPr>
              <a:t> de France Espoirs </a:t>
            </a:r>
            <a:r>
              <a:rPr lang="fr-FR" b="1" dirty="0" smtClean="0">
                <a:solidFill>
                  <a:srgbClr val="002060"/>
                </a:solidFill>
              </a:rPr>
              <a:t>« Open 5.70 » </a:t>
            </a:r>
            <a:r>
              <a:rPr lang="fr-FR" b="1" dirty="0">
                <a:solidFill>
                  <a:srgbClr val="002060"/>
                </a:solidFill>
              </a:rPr>
              <a:t>dans le CF </a:t>
            </a:r>
            <a:r>
              <a:rPr lang="fr-FR" b="1" dirty="0" smtClean="0">
                <a:solidFill>
                  <a:srgbClr val="002060"/>
                </a:solidFill>
              </a:rPr>
              <a:t>des </a:t>
            </a:r>
            <a:r>
              <a:rPr lang="fr-FR" b="1" dirty="0">
                <a:solidFill>
                  <a:srgbClr val="002060"/>
                </a:solidFill>
              </a:rPr>
              <a:t>Clubs </a:t>
            </a:r>
            <a:r>
              <a:rPr lang="fr-FR" b="1" dirty="0" err="1">
                <a:solidFill>
                  <a:srgbClr val="002060"/>
                </a:solidFill>
              </a:rPr>
              <a:t>Hab</a:t>
            </a:r>
            <a:r>
              <a:rPr lang="fr-FR" b="1" dirty="0">
                <a:solidFill>
                  <a:srgbClr val="002060"/>
                </a:solidFill>
              </a:rPr>
              <a:t> et </a:t>
            </a:r>
            <a:r>
              <a:rPr lang="fr-FR" b="1" dirty="0" err="1" smtClean="0">
                <a:solidFill>
                  <a:srgbClr val="002060"/>
                </a:solidFill>
              </a:rPr>
              <a:t>QdS</a:t>
            </a:r>
            <a:r>
              <a:rPr lang="fr-FR" b="1" dirty="0">
                <a:solidFill>
                  <a:srgbClr val="002060"/>
                </a:solidFill>
              </a:rPr>
              <a:t>.</a:t>
            </a:r>
            <a:endParaRPr lang="fr-FR" b="1" dirty="0" smtClean="0">
              <a:solidFill>
                <a:srgbClr val="002060"/>
              </a:solidFill>
            </a:endParaRPr>
          </a:p>
          <a:p>
            <a:pPr marL="1143000" lvl="1">
              <a:buFont typeface="Courier New" panose="02070309020205020404" pitchFamily="49" charset="0"/>
              <a:buChar char="o"/>
            </a:pPr>
            <a:r>
              <a:rPr lang="fr-FR" sz="1800" b="0" dirty="0"/>
              <a:t>Permettre à la Pratique Quillard de Sports d’avoir accès aux Championnats de France Jeunes</a:t>
            </a:r>
          </a:p>
          <a:p>
            <a:pPr marL="342900" indent="-342900">
              <a:buFont typeface="Wingdings" panose="05000000000000000000" pitchFamily="2" charset="2"/>
              <a:buChar char="Ø"/>
            </a:pPr>
            <a:r>
              <a:rPr lang="fr-FR" b="1" dirty="0">
                <a:solidFill>
                  <a:srgbClr val="002060"/>
                </a:solidFill>
              </a:rPr>
              <a:t>Faire compter le Ligue Nationale de Voile aux championnats de Frances des clubs Habitable et Voile </a:t>
            </a:r>
            <a:r>
              <a:rPr lang="fr-FR" b="1" dirty="0" smtClean="0">
                <a:solidFill>
                  <a:srgbClr val="002060"/>
                </a:solidFill>
              </a:rPr>
              <a:t>légère.</a:t>
            </a:r>
            <a:endParaRPr lang="fr-FR" b="1" dirty="0">
              <a:solidFill>
                <a:srgbClr val="002060"/>
              </a:solidFill>
            </a:endParaRPr>
          </a:p>
          <a:p>
            <a:pPr marL="342900" indent="-342900">
              <a:buFont typeface="Wingdings" panose="05000000000000000000" pitchFamily="2" charset="2"/>
              <a:buChar char="Ø"/>
            </a:pPr>
            <a:endParaRPr lang="fr-FR" dirty="0"/>
          </a:p>
        </p:txBody>
      </p:sp>
    </p:spTree>
    <p:extLst>
      <p:ext uri="{BB962C8B-B14F-4D97-AF65-F5344CB8AC3E}">
        <p14:creationId xmlns:p14="http://schemas.microsoft.com/office/powerpoint/2010/main" val="1928126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dirty="0" smtClean="0">
                <a:solidFill>
                  <a:schemeClr val="tx1"/>
                </a:solidFill>
              </a:rPr>
              <a:t>Évolution Calendrier – Classements</a:t>
            </a:r>
            <a:br>
              <a:rPr lang="fr-FR" dirty="0" smtClean="0">
                <a:solidFill>
                  <a:schemeClr val="tx1"/>
                </a:solidFill>
              </a:rPr>
            </a:br>
            <a:r>
              <a:rPr lang="fr-FR" sz="1400" dirty="0" smtClean="0">
                <a:solidFill>
                  <a:schemeClr val="tx1"/>
                </a:solidFill>
              </a:rPr>
              <a:t>(Validé CA du 26/05/2018)</a:t>
            </a:r>
            <a:endParaRPr lang="fr-FR" sz="1400" dirty="0">
              <a:solidFill>
                <a:schemeClr val="tx1"/>
              </a:solidFill>
            </a:endParaRPr>
          </a:p>
        </p:txBody>
      </p:sp>
      <p:sp>
        <p:nvSpPr>
          <p:cNvPr id="3" name="Espace réservé du contenu 2"/>
          <p:cNvSpPr>
            <a:spLocks noGrp="1"/>
          </p:cNvSpPr>
          <p:nvPr>
            <p:ph sz="quarter" idx="10"/>
          </p:nvPr>
        </p:nvSpPr>
        <p:spPr>
          <a:xfrm>
            <a:off x="107504" y="1772816"/>
            <a:ext cx="4104456" cy="4104456"/>
          </a:xfrm>
        </p:spPr>
        <p:txBody>
          <a:bodyPr/>
          <a:lstStyle/>
          <a:p>
            <a:pPr marL="342900" indent="-342900">
              <a:buFont typeface="Wingdings" panose="05000000000000000000" pitchFamily="2" charset="2"/>
              <a:buChar char="Ø"/>
            </a:pPr>
            <a:r>
              <a:rPr lang="fr-FR" sz="1800" b="1" dirty="0" smtClean="0"/>
              <a:t>Nouveau système de « Points de </a:t>
            </a:r>
            <a:r>
              <a:rPr lang="fr-FR" sz="1800" b="1" dirty="0"/>
              <a:t>C</a:t>
            </a:r>
            <a:r>
              <a:rPr lang="fr-FR" sz="1800" b="1" dirty="0" smtClean="0"/>
              <a:t>lassement Coureur »: LP-200 et L210 : </a:t>
            </a:r>
          </a:p>
          <a:p>
            <a:pPr marL="1143000" lvl="1">
              <a:buFont typeface="Courier New" panose="02070309020205020404" pitchFamily="49" charset="0"/>
              <a:buChar char="o"/>
            </a:pPr>
            <a:r>
              <a:rPr lang="fr-FR" sz="1600" b="0" dirty="0" smtClean="0"/>
              <a:t>Système qui incite les organisateurs et les participants à atteindre un objectif de 20 bateaux classés et qui optimise le nombre de points attribués. </a:t>
            </a:r>
          </a:p>
          <a:p>
            <a:pPr marL="1143000" lvl="1">
              <a:buFont typeface="Courier New" panose="02070309020205020404" pitchFamily="49" charset="0"/>
              <a:buChar char="o"/>
            </a:pPr>
            <a:r>
              <a:rPr lang="fr-FR" sz="1600" b="0" dirty="0" smtClean="0"/>
              <a:t>Les épreuves les plus fréquentées rapportent le plus de points et inversement.</a:t>
            </a:r>
          </a:p>
          <a:p>
            <a:pPr marL="1143000" lvl="1">
              <a:buFont typeface="Courier New" panose="02070309020205020404" pitchFamily="49" charset="0"/>
              <a:buChar char="o"/>
            </a:pPr>
            <a:r>
              <a:rPr lang="fr-FR" sz="1600" b="0" dirty="0" smtClean="0"/>
              <a:t>Ajustement automatique du grade.</a:t>
            </a:r>
          </a:p>
          <a:p>
            <a:pPr marL="1143000" lvl="1">
              <a:buFont typeface="Courier New" panose="02070309020205020404" pitchFamily="49" charset="0"/>
              <a:buChar char="o"/>
            </a:pPr>
            <a:r>
              <a:rPr lang="fr-FR" sz="1600" b="0" dirty="0"/>
              <a:t>L210 limite des effets de bord   (Grade 5c; CF; Match Racing…)</a:t>
            </a:r>
          </a:p>
          <a:p>
            <a:pPr marL="1143000" lvl="1">
              <a:buFont typeface="Courier New" panose="02070309020205020404" pitchFamily="49" charset="0"/>
              <a:buChar char="o"/>
            </a:pPr>
            <a:endParaRPr lang="fr-FR" sz="1800" b="0" dirty="0" smtClean="0"/>
          </a:p>
          <a:p>
            <a:pPr marL="1143000" lvl="1">
              <a:buFont typeface="Courier New" panose="02070309020205020404" pitchFamily="49" charset="0"/>
              <a:buChar char="o"/>
            </a:pPr>
            <a:endParaRPr lang="fr-FR" sz="2000" dirty="0" smtClean="0"/>
          </a:p>
          <a:p>
            <a:pPr marL="342900" indent="-342900">
              <a:buFont typeface="Wingdings" panose="05000000000000000000" pitchFamily="2" charset="2"/>
              <a:buChar char="Ø"/>
            </a:pPr>
            <a:endParaRPr lang="fr-FR" dirty="0"/>
          </a:p>
          <a:p>
            <a:endParaRPr lang="fr-FR" dirty="0"/>
          </a:p>
        </p:txBody>
      </p:sp>
      <p:pic>
        <p:nvPicPr>
          <p:cNvPr id="1027" name="Picture 3" descr="LP200 domaine&#10;        d'appli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094" y="1916832"/>
            <a:ext cx="4861407" cy="2289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bwMode="auto">
          <a:xfrm>
            <a:off x="107504" y="1268760"/>
            <a:ext cx="8784976"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rtlCol="0">
            <a:spAutoFit/>
          </a:bodyPr>
          <a:lstStyle/>
          <a:p>
            <a:pPr eaLnBrk="0" hangingPunct="0">
              <a:spcBef>
                <a:spcPts val="0"/>
              </a:spcBef>
              <a:buSzTx/>
            </a:pPr>
            <a:r>
              <a:rPr lang="fr-FR" b="1" dirty="0">
                <a:solidFill>
                  <a:srgbClr val="002060"/>
                </a:solidFill>
              </a:rPr>
              <a:t>Objectif « Plus de Voile sur l’eau – 500 000 titres en 2024 </a:t>
            </a:r>
            <a:r>
              <a:rPr lang="fr-FR" sz="3200" b="1" dirty="0" smtClean="0">
                <a:solidFill>
                  <a:srgbClr val="002060"/>
                </a:solidFill>
              </a:rPr>
              <a:t>»</a:t>
            </a:r>
            <a:endParaRPr lang="fr-FR" sz="3200" b="1" dirty="0">
              <a:solidFill>
                <a:srgbClr val="002060"/>
              </a:solidFill>
            </a:endParaRPr>
          </a:p>
        </p:txBody>
      </p:sp>
      <p:pic>
        <p:nvPicPr>
          <p:cNvPr id="6" name="Image 1" descr="image0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9083" y="4721186"/>
            <a:ext cx="2105125" cy="151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image0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7573" y="4653136"/>
            <a:ext cx="2090931"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286666" y="4290299"/>
            <a:ext cx="2085533" cy="338554"/>
          </a:xfrm>
          <a:prstGeom prst="rect">
            <a:avLst/>
          </a:prstGeom>
        </p:spPr>
        <p:txBody>
          <a:bodyPr wrap="square">
            <a:spAutoFit/>
          </a:bodyPr>
          <a:lstStyle/>
          <a:p>
            <a:r>
              <a:rPr lang="fr-FR" sz="800" u="sng" dirty="0"/>
              <a:t>LP200</a:t>
            </a:r>
            <a:r>
              <a:rPr lang="fr-FR" sz="800" dirty="0"/>
              <a:t> : </a:t>
            </a:r>
            <a:r>
              <a:rPr lang="fr-FR" sz="800" dirty="0" smtClean="0"/>
              <a:t>graphique d’attribution des points (Compétition 10&amp;20 participants ) </a:t>
            </a:r>
            <a:endParaRPr lang="fr-FR" sz="800" dirty="0"/>
          </a:p>
        </p:txBody>
      </p:sp>
      <p:sp>
        <p:nvSpPr>
          <p:cNvPr id="9" name="Rectangle 8"/>
          <p:cNvSpPr/>
          <p:nvPr/>
        </p:nvSpPr>
        <p:spPr>
          <a:xfrm>
            <a:off x="7092279" y="4290299"/>
            <a:ext cx="1972221" cy="338554"/>
          </a:xfrm>
          <a:prstGeom prst="rect">
            <a:avLst/>
          </a:prstGeom>
        </p:spPr>
        <p:txBody>
          <a:bodyPr wrap="square">
            <a:spAutoFit/>
          </a:bodyPr>
          <a:lstStyle/>
          <a:p>
            <a:r>
              <a:rPr lang="fr-FR" sz="800" u="sng" dirty="0" smtClean="0"/>
              <a:t>L210</a:t>
            </a:r>
            <a:r>
              <a:rPr lang="fr-FR" sz="800" dirty="0" smtClean="0"/>
              <a:t> </a:t>
            </a:r>
            <a:r>
              <a:rPr lang="fr-FR" sz="800" dirty="0"/>
              <a:t>: </a:t>
            </a:r>
            <a:r>
              <a:rPr lang="fr-FR" sz="800" dirty="0" smtClean="0"/>
              <a:t>graphique d’attribution des points (compétition 10&amp;20 participants) </a:t>
            </a:r>
            <a:endParaRPr lang="fr-FR" sz="800" dirty="0"/>
          </a:p>
        </p:txBody>
      </p:sp>
    </p:spTree>
    <p:extLst>
      <p:ext uri="{BB962C8B-B14F-4D97-AF65-F5344CB8AC3E}">
        <p14:creationId xmlns:p14="http://schemas.microsoft.com/office/powerpoint/2010/main" val="2025355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29600" cy="648072"/>
          </a:xfrm>
          <a:solidFill>
            <a:srgbClr val="FFFF00"/>
          </a:solidFill>
        </p:spPr>
        <p:txBody>
          <a:bodyPr/>
          <a:lstStyle/>
          <a:p>
            <a:r>
              <a:rPr lang="fr-FR" dirty="0" smtClean="0">
                <a:solidFill>
                  <a:schemeClr val="tx1"/>
                </a:solidFill>
              </a:rPr>
              <a:t>Évolution </a:t>
            </a:r>
            <a:r>
              <a:rPr lang="fr-FR" dirty="0">
                <a:solidFill>
                  <a:schemeClr val="tx1"/>
                </a:solidFill>
              </a:rPr>
              <a:t>Calendrier – Classements</a:t>
            </a:r>
            <a:br>
              <a:rPr lang="fr-FR" dirty="0">
                <a:solidFill>
                  <a:schemeClr val="tx1"/>
                </a:solidFill>
              </a:rPr>
            </a:br>
            <a:endParaRPr lang="fr-FR" sz="1800" dirty="0">
              <a:solidFill>
                <a:schemeClr val="tx1"/>
              </a:solidFill>
            </a:endParaRPr>
          </a:p>
        </p:txBody>
      </p:sp>
      <p:sp>
        <p:nvSpPr>
          <p:cNvPr id="3" name="Espace réservé du contenu 2"/>
          <p:cNvSpPr>
            <a:spLocks noGrp="1"/>
          </p:cNvSpPr>
          <p:nvPr>
            <p:ph sz="quarter" idx="10"/>
          </p:nvPr>
        </p:nvSpPr>
        <p:spPr>
          <a:xfrm>
            <a:off x="395536" y="1340768"/>
            <a:ext cx="8208143" cy="4104456"/>
          </a:xfrm>
        </p:spPr>
        <p:txBody>
          <a:bodyPr/>
          <a:lstStyle/>
          <a:p>
            <a:pPr marL="285750" indent="-285750">
              <a:buFont typeface="Wingdings" panose="05000000000000000000" pitchFamily="2" charset="2"/>
              <a:buChar char="Ø"/>
            </a:pPr>
            <a:r>
              <a:rPr lang="fr-FR" b="1" dirty="0"/>
              <a:t>Nouveau Classement  « Activité Sportive » des </a:t>
            </a:r>
            <a:r>
              <a:rPr lang="fr-FR" b="1" dirty="0" smtClean="0"/>
              <a:t>clubs</a:t>
            </a:r>
          </a:p>
          <a:p>
            <a:pPr>
              <a:spcBef>
                <a:spcPts val="0"/>
              </a:spcBef>
              <a:spcAft>
                <a:spcPts val="0"/>
              </a:spcAft>
            </a:pPr>
            <a:r>
              <a:rPr lang="fr-FR" sz="1100" b="1" dirty="0">
                <a:solidFill>
                  <a:schemeClr val="tx1"/>
                </a:solidFill>
              </a:rPr>
              <a:t>(Validé CA du 26/05/2018)</a:t>
            </a:r>
          </a:p>
          <a:p>
            <a:pPr marL="1085850" lvl="1" indent="-285750">
              <a:buFont typeface="Courier New" panose="02070309020205020404" pitchFamily="49" charset="0"/>
              <a:buChar char="o"/>
            </a:pPr>
            <a:r>
              <a:rPr lang="fr-FR" sz="1800" b="0" dirty="0"/>
              <a:t>Créer une reconnaissance de la valeur des </a:t>
            </a:r>
            <a:r>
              <a:rPr lang="fr-FR" sz="1800" b="0" dirty="0" smtClean="0"/>
              <a:t>clubs, </a:t>
            </a:r>
            <a:r>
              <a:rPr lang="fr-FR" sz="1800" b="0" dirty="0"/>
              <a:t>plus uniquement au travers des performances de leurs coureurs, mais également à travers leur implication dans l’organisation de compétitions. </a:t>
            </a:r>
          </a:p>
          <a:p>
            <a:pPr marL="1085850" lvl="1" indent="-285750">
              <a:buFont typeface="Courier New" panose="02070309020205020404" pitchFamily="49" charset="0"/>
              <a:buChar char="o"/>
            </a:pPr>
            <a:r>
              <a:rPr lang="fr-FR" sz="1800" b="0" dirty="0"/>
              <a:t>Ne remplace pas les classements actuels, mais les </a:t>
            </a:r>
            <a:r>
              <a:rPr lang="fr-FR" sz="1800" b="0" dirty="0" smtClean="0"/>
              <a:t>complète </a:t>
            </a:r>
            <a:r>
              <a:rPr lang="fr-FR" sz="1800" b="0" dirty="0"/>
              <a:t>en valorisant les clubs </a:t>
            </a:r>
            <a:r>
              <a:rPr lang="fr-FR" sz="1800" b="0" dirty="0" smtClean="0"/>
              <a:t>qui </a:t>
            </a:r>
            <a:r>
              <a:rPr lang="fr-FR" sz="1800" b="0" dirty="0"/>
              <a:t>se mobilisent pour développer la voile sportive. </a:t>
            </a:r>
          </a:p>
          <a:p>
            <a:pPr marL="342900" indent="-342900">
              <a:buFont typeface="Wingdings" panose="05000000000000000000" pitchFamily="2" charset="2"/>
              <a:buChar char="Ø"/>
            </a:pPr>
            <a:r>
              <a:rPr lang="fr-FR" b="1" dirty="0" smtClean="0"/>
              <a:t>Mesure de la progression pour chaque « sportif  voile »: </a:t>
            </a:r>
            <a:r>
              <a:rPr lang="fr-FR" b="1" dirty="0"/>
              <a:t>Indice de progression</a:t>
            </a:r>
          </a:p>
          <a:p>
            <a:pPr>
              <a:spcBef>
                <a:spcPts val="0"/>
              </a:spcBef>
              <a:spcAft>
                <a:spcPts val="0"/>
              </a:spcAft>
            </a:pPr>
            <a:r>
              <a:rPr lang="fr-FR" sz="1100" b="1" dirty="0" smtClean="0">
                <a:solidFill>
                  <a:schemeClr val="tx1"/>
                </a:solidFill>
              </a:rPr>
              <a:t>(à l’étude)</a:t>
            </a:r>
          </a:p>
          <a:p>
            <a:pPr marL="1143000" lvl="1">
              <a:buFont typeface="Courier New" panose="02070309020205020404" pitchFamily="49" charset="0"/>
              <a:buChar char="o"/>
            </a:pPr>
            <a:r>
              <a:rPr lang="fr-FR" sz="1800" b="0" dirty="0" smtClean="0"/>
              <a:t>Permettre à chaque licencié d’évaluer son niveau sportif et de mesurer </a:t>
            </a:r>
            <a:r>
              <a:rPr lang="fr-FR" sz="1800" b="0" u="sng" dirty="0" smtClean="0"/>
              <a:t>ses progrès</a:t>
            </a:r>
            <a:r>
              <a:rPr lang="fr-FR" sz="1800" b="0" dirty="0" smtClean="0"/>
              <a:t>.</a:t>
            </a:r>
          </a:p>
          <a:p>
            <a:pPr marL="1143000" lvl="1">
              <a:buFont typeface="Courier New" panose="02070309020205020404" pitchFamily="49" charset="0"/>
              <a:buChar char="o"/>
            </a:pPr>
            <a:r>
              <a:rPr lang="fr-FR" sz="1800" b="0" dirty="0" smtClean="0"/>
              <a:t>Intégrer dans le nouveau logiciel de classement un système de mesure de « l’écart au meilleur ». Permet, sans être sur le podium d’une régate, d’évaluer ses progrès, régates après régates (commencer par l’</a:t>
            </a:r>
            <a:r>
              <a:rPr lang="fr-FR" sz="1800" b="0" dirty="0" err="1" smtClean="0"/>
              <a:t>interséries</a:t>
            </a:r>
            <a:r>
              <a:rPr lang="fr-FR" sz="1800" b="0" dirty="0" smtClean="0"/>
              <a:t>) . </a:t>
            </a:r>
          </a:p>
          <a:p>
            <a:pPr marL="1143000" lvl="1">
              <a:buFont typeface="Courier New" panose="02070309020205020404" pitchFamily="49" charset="0"/>
              <a:buChar char="o"/>
            </a:pPr>
            <a:endParaRPr lang="fr-FR" sz="1800" b="1" dirty="0"/>
          </a:p>
        </p:txBody>
      </p:sp>
    </p:spTree>
    <p:extLst>
      <p:ext uri="{BB962C8B-B14F-4D97-AF65-F5344CB8AC3E}">
        <p14:creationId xmlns:p14="http://schemas.microsoft.com/office/powerpoint/2010/main" val="4023358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648072"/>
          </a:xfrm>
          <a:solidFill>
            <a:srgbClr val="FFFF00"/>
          </a:solidFill>
        </p:spPr>
        <p:txBody>
          <a:bodyPr/>
          <a:lstStyle/>
          <a:p>
            <a:r>
              <a:rPr lang="fr-FR" dirty="0" smtClean="0">
                <a:solidFill>
                  <a:schemeClr val="tx1"/>
                </a:solidFill>
              </a:rPr>
              <a:t>Évolution Calendrier</a:t>
            </a:r>
            <a:endParaRPr lang="fr-FR" dirty="0">
              <a:solidFill>
                <a:schemeClr val="tx1"/>
              </a:solidFill>
            </a:endParaRPr>
          </a:p>
        </p:txBody>
      </p:sp>
      <p:sp>
        <p:nvSpPr>
          <p:cNvPr id="3" name="Espace réservé du contenu 2"/>
          <p:cNvSpPr>
            <a:spLocks noGrp="1"/>
          </p:cNvSpPr>
          <p:nvPr>
            <p:ph sz="quarter" idx="10"/>
          </p:nvPr>
        </p:nvSpPr>
        <p:spPr>
          <a:xfrm>
            <a:off x="468314" y="1556792"/>
            <a:ext cx="8208143" cy="4104456"/>
          </a:xfrm>
        </p:spPr>
        <p:txBody>
          <a:bodyPr/>
          <a:lstStyle/>
          <a:p>
            <a:r>
              <a:rPr lang="fr-FR" b="1" dirty="0" smtClean="0">
                <a:solidFill>
                  <a:srgbClr val="002060"/>
                </a:solidFill>
              </a:rPr>
              <a:t>Prise en compte des nouvelles offres de loisir sportif dans un nouveau calendrier (indicateur d’activités, etc.) </a:t>
            </a:r>
            <a:r>
              <a:rPr lang="fr-FR" b="1" dirty="0">
                <a:solidFill>
                  <a:srgbClr val="002060"/>
                </a:solidFill>
              </a:rPr>
              <a:t>et l’associer à l’indice de progression :</a:t>
            </a:r>
          </a:p>
          <a:p>
            <a:pPr marL="342900" indent="-342900">
              <a:buFont typeface="Wingdings" panose="05000000000000000000" pitchFamily="2" charset="2"/>
              <a:buChar char="Ø"/>
            </a:pPr>
            <a:r>
              <a:rPr lang="fr-FR" b="1" dirty="0" smtClean="0"/>
              <a:t>Conviviales : </a:t>
            </a:r>
            <a:r>
              <a:rPr lang="fr-FR" dirty="0" smtClean="0"/>
              <a:t>(activité sportive de loisir dans un espace surveillé avec un minimum de contrainte sportive pour attirer les pratiquants libres dans nos clubs)</a:t>
            </a:r>
          </a:p>
          <a:p>
            <a:pPr marL="342900" indent="-342900">
              <a:buFont typeface="Wingdings" panose="05000000000000000000" pitchFamily="2" charset="2"/>
              <a:buChar char="Ø"/>
            </a:pPr>
            <a:r>
              <a:rPr lang="fr-FR" b="1" dirty="0" smtClean="0"/>
              <a:t>Rallyes</a:t>
            </a:r>
            <a:r>
              <a:rPr lang="fr-FR" dirty="0" smtClean="0"/>
              <a:t> (activité sportive de loisir – permettre à des pratiquants de pratiquer notre sport en groupe/tribu tout en bénéficiant d’un encadrement pouvant les accompagner et les sécuriser).</a:t>
            </a:r>
          </a:p>
          <a:p>
            <a:pPr marL="342900" indent="-342900">
              <a:buFont typeface="Wingdings" panose="05000000000000000000" pitchFamily="2" charset="2"/>
              <a:buChar char="Ø"/>
            </a:pPr>
            <a:r>
              <a:rPr lang="fr-FR" b="1" dirty="0" smtClean="0"/>
              <a:t>Records</a:t>
            </a:r>
            <a:r>
              <a:rPr lang="fr-FR" dirty="0" smtClean="0"/>
              <a:t> (développer et valoriser une pratique existante peu structurée : vitesse - temps – distance ?)</a:t>
            </a:r>
          </a:p>
        </p:txBody>
      </p:sp>
    </p:spTree>
    <p:extLst>
      <p:ext uri="{BB962C8B-B14F-4D97-AF65-F5344CB8AC3E}">
        <p14:creationId xmlns:p14="http://schemas.microsoft.com/office/powerpoint/2010/main" val="2493011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0872" y="404664"/>
            <a:ext cx="8229600" cy="864096"/>
          </a:xfrm>
        </p:spPr>
        <p:txBody>
          <a:bodyPr>
            <a:noAutofit/>
          </a:bodyPr>
          <a:lstStyle/>
          <a:p>
            <a:r>
              <a:rPr lang="fr-FR" sz="2800" dirty="0" smtClean="0"/>
              <a:t>Projet des différents types</a:t>
            </a:r>
            <a:br>
              <a:rPr lang="fr-FR" sz="2800" dirty="0" smtClean="0"/>
            </a:br>
            <a:r>
              <a:rPr lang="fr-FR" sz="2800" dirty="0" smtClean="0"/>
              <a:t>de Championnats de France de Voile</a:t>
            </a:r>
            <a:endParaRPr lang="fr-FR" sz="2800" dirty="0"/>
          </a:p>
        </p:txBody>
      </p:sp>
      <p:graphicFrame>
        <p:nvGraphicFramePr>
          <p:cNvPr id="4" name="Espace réservé du contenu 3"/>
          <p:cNvGraphicFramePr>
            <a:graphicFrameLocks noGrp="1"/>
          </p:cNvGraphicFramePr>
          <p:nvPr>
            <p:ph sz="quarter" idx="10"/>
            <p:extLst>
              <p:ext uri="{D42A27DB-BD31-4B8C-83A1-F6EECF244321}">
                <p14:modId xmlns:p14="http://schemas.microsoft.com/office/powerpoint/2010/main" val="3495458903"/>
              </p:ext>
            </p:extLst>
          </p:nvPr>
        </p:nvGraphicFramePr>
        <p:xfrm>
          <a:off x="468313" y="1700213"/>
          <a:ext cx="8207375" cy="4105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493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lstStyle/>
          <a:p>
            <a:r>
              <a:rPr lang="fr-FR" dirty="0" smtClean="0">
                <a:solidFill>
                  <a:schemeClr val="tx1"/>
                </a:solidFill>
              </a:rPr>
              <a:t>Championnat de France Minimes</a:t>
            </a:r>
            <a:endParaRPr lang="fr-FR" dirty="0">
              <a:solidFill>
                <a:schemeClr val="tx1"/>
              </a:solidFill>
            </a:endParaRPr>
          </a:p>
        </p:txBody>
      </p:sp>
      <p:sp>
        <p:nvSpPr>
          <p:cNvPr id="3" name="Espace réservé du contenu 2"/>
          <p:cNvSpPr>
            <a:spLocks noGrp="1"/>
          </p:cNvSpPr>
          <p:nvPr>
            <p:ph sz="quarter" idx="10"/>
          </p:nvPr>
        </p:nvSpPr>
        <p:spPr>
          <a:xfrm>
            <a:off x="107504" y="1412776"/>
            <a:ext cx="8928992" cy="4752528"/>
          </a:xfrm>
        </p:spPr>
        <p:txBody>
          <a:bodyPr/>
          <a:lstStyle/>
          <a:p>
            <a:r>
              <a:rPr lang="fr-FR" sz="1600" b="1" u="sng" dirty="0" smtClean="0">
                <a:solidFill>
                  <a:srgbClr val="002060"/>
                </a:solidFill>
              </a:rPr>
              <a:t>Objectif</a:t>
            </a:r>
            <a:r>
              <a:rPr lang="fr-FR" sz="1600" dirty="0" smtClean="0">
                <a:solidFill>
                  <a:srgbClr val="002060"/>
                </a:solidFill>
              </a:rPr>
              <a:t> </a:t>
            </a:r>
            <a:r>
              <a:rPr lang="fr-FR" sz="1600" dirty="0">
                <a:solidFill>
                  <a:srgbClr val="002060"/>
                </a:solidFill>
              </a:rPr>
              <a:t>: </a:t>
            </a:r>
            <a:br>
              <a:rPr lang="fr-FR" sz="1600" dirty="0">
                <a:solidFill>
                  <a:srgbClr val="002060"/>
                </a:solidFill>
              </a:rPr>
            </a:br>
            <a:r>
              <a:rPr lang="fr-FR" sz="1600" dirty="0" smtClean="0">
                <a:solidFill>
                  <a:srgbClr val="002060"/>
                </a:solidFill>
              </a:rPr>
              <a:t>Une confrontation </a:t>
            </a:r>
            <a:r>
              <a:rPr lang="fr-FR" sz="1600" dirty="0">
                <a:solidFill>
                  <a:srgbClr val="002060"/>
                </a:solidFill>
              </a:rPr>
              <a:t>nationale à enjeu (Titre) et </a:t>
            </a:r>
            <a:r>
              <a:rPr lang="fr-FR" sz="1600" dirty="0" smtClean="0">
                <a:solidFill>
                  <a:srgbClr val="002060"/>
                </a:solidFill>
              </a:rPr>
              <a:t>formation. Sur des séries </a:t>
            </a:r>
            <a:r>
              <a:rPr lang="fr-FR" sz="1600" dirty="0">
                <a:solidFill>
                  <a:srgbClr val="002060"/>
                </a:solidFill>
              </a:rPr>
              <a:t>à forte </a:t>
            </a:r>
            <a:r>
              <a:rPr lang="fr-FR" sz="1600" dirty="0" smtClean="0">
                <a:solidFill>
                  <a:srgbClr val="002060"/>
                </a:solidFill>
              </a:rPr>
              <a:t>diffusion sur le territoire national. Un </a:t>
            </a:r>
            <a:r>
              <a:rPr lang="fr-FR" sz="1600" dirty="0">
                <a:solidFill>
                  <a:srgbClr val="002060"/>
                </a:solidFill>
              </a:rPr>
              <a:t>mixte de </a:t>
            </a:r>
            <a:r>
              <a:rPr lang="fr-FR" sz="1600" dirty="0" smtClean="0">
                <a:solidFill>
                  <a:srgbClr val="002060"/>
                </a:solidFill>
              </a:rPr>
              <a:t>matériel personnel et de </a:t>
            </a:r>
            <a:r>
              <a:rPr lang="fr-FR" sz="1600" dirty="0" smtClean="0">
                <a:solidFill>
                  <a:srgbClr val="061F5D"/>
                </a:solidFill>
              </a:rPr>
              <a:t>mise </a:t>
            </a:r>
            <a:r>
              <a:rPr lang="fr-FR" sz="1600" dirty="0">
                <a:solidFill>
                  <a:srgbClr val="061F5D"/>
                </a:solidFill>
              </a:rPr>
              <a:t>à disposition sous </a:t>
            </a:r>
            <a:r>
              <a:rPr lang="fr-FR" sz="1600" dirty="0" smtClean="0">
                <a:solidFill>
                  <a:srgbClr val="061F5D"/>
                </a:solidFill>
              </a:rPr>
              <a:t>conditions.</a:t>
            </a:r>
            <a:endParaRPr lang="fr-FR" sz="1600" dirty="0">
              <a:solidFill>
                <a:srgbClr val="061F5D"/>
              </a:solidFill>
            </a:endParaRPr>
          </a:p>
          <a:p>
            <a:r>
              <a:rPr lang="fr-FR" sz="1600" b="1" dirty="0" smtClean="0"/>
              <a:t>Ages :</a:t>
            </a:r>
            <a:r>
              <a:rPr lang="fr-FR" sz="1600" dirty="0" smtClean="0"/>
              <a:t> 12 à 14 </a:t>
            </a:r>
            <a:r>
              <a:rPr lang="fr-FR" sz="1600" dirty="0"/>
              <a:t>ans dans l’année du </a:t>
            </a:r>
            <a:r>
              <a:rPr lang="fr-FR" sz="1600" dirty="0" smtClean="0"/>
              <a:t>championnat.</a:t>
            </a:r>
          </a:p>
          <a:p>
            <a:r>
              <a:rPr lang="fr-FR" sz="1600" b="1" dirty="0" smtClean="0"/>
              <a:t>Titres</a:t>
            </a:r>
            <a:r>
              <a:rPr lang="fr-FR" sz="1600" b="1" dirty="0"/>
              <a:t> </a:t>
            </a:r>
            <a:r>
              <a:rPr lang="fr-FR" sz="1600" b="1" dirty="0" smtClean="0"/>
              <a:t>:</a:t>
            </a:r>
            <a:r>
              <a:rPr lang="fr-FR" sz="1600" dirty="0"/>
              <a:t/>
            </a:r>
            <a:br>
              <a:rPr lang="fr-FR" sz="1600" dirty="0"/>
            </a:br>
            <a:r>
              <a:rPr lang="fr-FR" sz="1600" u="sng" dirty="0" smtClean="0">
                <a:solidFill>
                  <a:srgbClr val="002060"/>
                </a:solidFill>
              </a:rPr>
              <a:t>pour </a:t>
            </a:r>
            <a:r>
              <a:rPr lang="fr-FR" sz="1600" u="sng" dirty="0">
                <a:solidFill>
                  <a:srgbClr val="002060"/>
                </a:solidFill>
              </a:rPr>
              <a:t>les flottes </a:t>
            </a:r>
            <a:r>
              <a:rPr lang="fr-FR" sz="1600" u="sng" dirty="0" smtClean="0">
                <a:solidFill>
                  <a:srgbClr val="002060"/>
                </a:solidFill>
              </a:rPr>
              <a:t>séparées </a:t>
            </a:r>
            <a:r>
              <a:rPr lang="fr-FR" sz="1600" dirty="0" smtClean="0">
                <a:solidFill>
                  <a:srgbClr val="002060"/>
                </a:solidFill>
              </a:rPr>
              <a:t>: </a:t>
            </a:r>
            <a:r>
              <a:rPr lang="fr-FR" sz="1600" dirty="0">
                <a:solidFill>
                  <a:srgbClr val="002060"/>
                </a:solidFill>
              </a:rPr>
              <a:t>Masculin 15 équipages minimum et Féminin 10 équipages minimum.</a:t>
            </a:r>
            <a:r>
              <a:rPr lang="fr-FR" sz="1600" dirty="0" smtClean="0">
                <a:solidFill>
                  <a:srgbClr val="002060"/>
                </a:solidFill>
              </a:rPr>
              <a:t/>
            </a:r>
            <a:br>
              <a:rPr lang="fr-FR" sz="1600" dirty="0" smtClean="0">
                <a:solidFill>
                  <a:srgbClr val="002060"/>
                </a:solidFill>
              </a:rPr>
            </a:br>
            <a:r>
              <a:rPr lang="fr-FR" sz="1600" dirty="0" smtClean="0">
                <a:solidFill>
                  <a:srgbClr val="002060"/>
                </a:solidFill>
              </a:rPr>
              <a:t>Si </a:t>
            </a:r>
            <a:r>
              <a:rPr lang="fr-FR" sz="1600" dirty="0">
                <a:solidFill>
                  <a:srgbClr val="002060"/>
                </a:solidFill>
              </a:rPr>
              <a:t>un des  minimas </a:t>
            </a:r>
            <a:r>
              <a:rPr lang="fr-FR" sz="1600" dirty="0" smtClean="0">
                <a:solidFill>
                  <a:srgbClr val="002060"/>
                </a:solidFill>
              </a:rPr>
              <a:t>est non </a:t>
            </a:r>
            <a:r>
              <a:rPr lang="fr-FR" sz="1600" dirty="0">
                <a:solidFill>
                  <a:srgbClr val="002060"/>
                </a:solidFill>
              </a:rPr>
              <a:t>atteint, la flotte est regroupée et la règle </a:t>
            </a:r>
            <a:r>
              <a:rPr lang="fr-FR" sz="1600" dirty="0" smtClean="0">
                <a:solidFill>
                  <a:srgbClr val="002060"/>
                </a:solidFill>
              </a:rPr>
              <a:t>des titres </a:t>
            </a:r>
            <a:r>
              <a:rPr lang="fr-FR" sz="1600" dirty="0">
                <a:solidFill>
                  <a:srgbClr val="002060"/>
                </a:solidFill>
              </a:rPr>
              <a:t>Open s’applique (hors windsurf et Kite). </a:t>
            </a:r>
            <a:endParaRPr lang="fr-FR" sz="1600" u="sng" dirty="0">
              <a:solidFill>
                <a:srgbClr val="002060"/>
              </a:solidFill>
            </a:endParaRPr>
          </a:p>
          <a:p>
            <a:pPr>
              <a:spcBef>
                <a:spcPts val="0"/>
              </a:spcBef>
            </a:pPr>
            <a:r>
              <a:rPr lang="fr-FR" sz="1600" u="sng" dirty="0" smtClean="0">
                <a:solidFill>
                  <a:srgbClr val="00B050"/>
                </a:solidFill>
              </a:rPr>
              <a:t>pour </a:t>
            </a:r>
            <a:r>
              <a:rPr lang="fr-FR" sz="1600" u="sng" dirty="0">
                <a:solidFill>
                  <a:srgbClr val="00B050"/>
                </a:solidFill>
              </a:rPr>
              <a:t>les flottes regroupées « Open »</a:t>
            </a:r>
            <a:r>
              <a:rPr lang="fr-FR" sz="1600" dirty="0">
                <a:solidFill>
                  <a:srgbClr val="00B050"/>
                </a:solidFill>
              </a:rPr>
              <a:t> : 15 équipages minimum</a:t>
            </a:r>
            <a:r>
              <a:rPr lang="fr-FR" sz="1600" dirty="0" smtClean="0">
                <a:solidFill>
                  <a:srgbClr val="00B050"/>
                </a:solidFill>
              </a:rPr>
              <a:t>. Si le minima n’est pas atteint l’épreuve sera </a:t>
            </a:r>
            <a:r>
              <a:rPr lang="fr-FR" sz="1600" dirty="0">
                <a:solidFill>
                  <a:srgbClr val="00B050"/>
                </a:solidFill>
              </a:rPr>
              <a:t>automatiquement requalifiée en Critérium National de </a:t>
            </a:r>
            <a:r>
              <a:rPr lang="fr-FR" sz="1600" dirty="0" smtClean="0">
                <a:solidFill>
                  <a:srgbClr val="00B050"/>
                </a:solidFill>
              </a:rPr>
              <a:t>grade </a:t>
            </a:r>
            <a:r>
              <a:rPr lang="fr-FR" sz="1600" dirty="0">
                <a:solidFill>
                  <a:srgbClr val="00B050"/>
                </a:solidFill>
              </a:rPr>
              <a:t>4 sans délivrance de </a:t>
            </a:r>
            <a:r>
              <a:rPr lang="fr-FR" sz="1600" dirty="0" smtClean="0">
                <a:solidFill>
                  <a:srgbClr val="00B050"/>
                </a:solidFill>
              </a:rPr>
              <a:t>titre. </a:t>
            </a:r>
            <a:br>
              <a:rPr lang="fr-FR" sz="1600" dirty="0" smtClean="0">
                <a:solidFill>
                  <a:srgbClr val="00B050"/>
                </a:solidFill>
              </a:rPr>
            </a:br>
            <a:r>
              <a:rPr lang="fr-FR" sz="1600" dirty="0" smtClean="0">
                <a:solidFill>
                  <a:srgbClr val="00B050"/>
                </a:solidFill>
              </a:rPr>
              <a:t>Les titres seront </a:t>
            </a:r>
            <a:r>
              <a:rPr lang="fr-FR" sz="1600" dirty="0">
                <a:solidFill>
                  <a:srgbClr val="00B050"/>
                </a:solidFill>
              </a:rPr>
              <a:t>décernés aux trois premiers sans distinction de genre.</a:t>
            </a:r>
          </a:p>
          <a:p>
            <a:pPr>
              <a:spcBef>
                <a:spcPts val="0"/>
              </a:spcBef>
            </a:pPr>
            <a:r>
              <a:rPr lang="fr-FR" sz="1600" dirty="0">
                <a:solidFill>
                  <a:srgbClr val="00B050"/>
                </a:solidFill>
              </a:rPr>
              <a:t>Un prix spécial pourra être décerné, suivant les cas, au premier équipage féminin, mixte ou masculin</a:t>
            </a:r>
            <a:r>
              <a:rPr lang="fr-FR" sz="1600" dirty="0" smtClean="0">
                <a:solidFill>
                  <a:srgbClr val="00B050"/>
                </a:solidFill>
              </a:rPr>
              <a:t>.</a:t>
            </a:r>
          </a:p>
          <a:p>
            <a:pPr>
              <a:spcBef>
                <a:spcPts val="0"/>
              </a:spcBef>
            </a:pPr>
            <a:endParaRPr lang="fr-FR" sz="1400" b="1" dirty="0" smtClean="0">
              <a:solidFill>
                <a:srgbClr val="FF0000"/>
              </a:solidFill>
            </a:endParaRPr>
          </a:p>
          <a:p>
            <a:pPr>
              <a:spcBef>
                <a:spcPts val="0"/>
              </a:spcBef>
            </a:pPr>
            <a:r>
              <a:rPr lang="fr-FR" sz="1600" b="1" dirty="0" smtClean="0"/>
              <a:t>Lieu :</a:t>
            </a:r>
            <a:r>
              <a:rPr lang="fr-FR" sz="1600" dirty="0"/>
              <a:t> </a:t>
            </a:r>
            <a:r>
              <a:rPr lang="fr-FR" sz="1600" dirty="0" smtClean="0"/>
              <a:t>Appel </a:t>
            </a:r>
            <a:r>
              <a:rPr lang="fr-FR" sz="1600" dirty="0"/>
              <a:t>à candidature </a:t>
            </a:r>
            <a:r>
              <a:rPr lang="fr-FR" sz="1600" dirty="0" smtClean="0"/>
              <a:t>(minimum pour 2 ans mais 3 ans souhaitable).</a:t>
            </a:r>
            <a:r>
              <a:rPr lang="fr-FR" sz="1600" dirty="0"/>
              <a:t/>
            </a:r>
            <a:br>
              <a:rPr lang="fr-FR" sz="1600" dirty="0"/>
            </a:br>
            <a:r>
              <a:rPr lang="fr-FR" sz="1600" dirty="0" smtClean="0"/>
              <a:t/>
            </a:r>
            <a:br>
              <a:rPr lang="fr-FR" sz="1600" dirty="0" smtClean="0"/>
            </a:br>
            <a:r>
              <a:rPr lang="fr-FR" sz="1600" b="1" dirty="0" smtClean="0"/>
              <a:t>Période : </a:t>
            </a:r>
            <a:r>
              <a:rPr lang="fr-FR" sz="1600" dirty="0" smtClean="0"/>
              <a:t>Première </a:t>
            </a:r>
            <a:r>
              <a:rPr lang="fr-FR" sz="1600" dirty="0"/>
              <a:t>semaine </a:t>
            </a:r>
            <a:r>
              <a:rPr lang="fr-FR" sz="1600" dirty="0" smtClean="0"/>
              <a:t>des </a:t>
            </a:r>
            <a:r>
              <a:rPr lang="fr-FR" sz="1600" dirty="0"/>
              <a:t>vacances scolaires d’été</a:t>
            </a:r>
            <a:r>
              <a:rPr lang="fr-FR" sz="1600" dirty="0" smtClean="0"/>
              <a:t>.</a:t>
            </a:r>
            <a:endParaRPr lang="fr-FR" sz="1600" dirty="0"/>
          </a:p>
        </p:txBody>
      </p:sp>
    </p:spTree>
    <p:extLst>
      <p:ext uri="{BB962C8B-B14F-4D97-AF65-F5344CB8AC3E}">
        <p14:creationId xmlns:p14="http://schemas.microsoft.com/office/powerpoint/2010/main" val="2874291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lstStyle/>
          <a:p>
            <a:r>
              <a:rPr lang="fr-FR" dirty="0" smtClean="0">
                <a:solidFill>
                  <a:schemeClr val="tx1"/>
                </a:solidFill>
              </a:rPr>
              <a:t>Championnat de France Minimes</a:t>
            </a:r>
            <a:endParaRPr lang="fr-FR" dirty="0">
              <a:solidFill>
                <a:schemeClr val="tx1"/>
              </a:solidFill>
            </a:endParaRPr>
          </a:p>
        </p:txBody>
      </p:sp>
      <p:sp>
        <p:nvSpPr>
          <p:cNvPr id="3" name="Espace réservé du contenu 2"/>
          <p:cNvSpPr>
            <a:spLocks noGrp="1"/>
          </p:cNvSpPr>
          <p:nvPr>
            <p:ph sz="quarter" idx="10"/>
          </p:nvPr>
        </p:nvSpPr>
        <p:spPr>
          <a:xfrm>
            <a:off x="107504" y="1556792"/>
            <a:ext cx="8928992" cy="5112568"/>
          </a:xfrm>
        </p:spPr>
        <p:txBody>
          <a:bodyPr/>
          <a:lstStyle/>
          <a:p>
            <a:pPr>
              <a:spcBef>
                <a:spcPts val="0"/>
              </a:spcBef>
              <a:spcAft>
                <a:spcPts val="0"/>
              </a:spcAft>
            </a:pPr>
            <a:r>
              <a:rPr lang="fr-FR" sz="1600" b="1" dirty="0" smtClean="0"/>
              <a:t>Sélection :</a:t>
            </a:r>
            <a:br>
              <a:rPr lang="fr-FR" sz="1600" b="1" dirty="0" smtClean="0"/>
            </a:br>
            <a:r>
              <a:rPr lang="fr-FR" sz="1600" dirty="0" smtClean="0">
                <a:solidFill>
                  <a:srgbClr val="061F5D"/>
                </a:solidFill>
              </a:rPr>
              <a:t>Par </a:t>
            </a:r>
            <a:r>
              <a:rPr lang="fr-FR" sz="1600" dirty="0">
                <a:solidFill>
                  <a:srgbClr val="061F5D"/>
                </a:solidFill>
              </a:rPr>
              <a:t>les Ligues, </a:t>
            </a:r>
            <a:r>
              <a:rPr lang="fr-FR" sz="1600" dirty="0"/>
              <a:t>qui sélectionnent leurs coureurs et </a:t>
            </a:r>
            <a:r>
              <a:rPr lang="fr-FR" sz="1600" u="sng" dirty="0"/>
              <a:t>valident leur niveau sportif</a:t>
            </a:r>
            <a:r>
              <a:rPr lang="fr-FR" sz="1600" dirty="0"/>
              <a:t>. (certification des niveaux, réalisation d’une saison sportive minimum, place au CNIF défini par le DCP). La </a:t>
            </a:r>
            <a:r>
              <a:rPr lang="fr-FR" sz="1600" dirty="0" err="1"/>
              <a:t>FFVoile</a:t>
            </a:r>
            <a:r>
              <a:rPr lang="fr-FR" sz="1600" dirty="0"/>
              <a:t> valide cette liste. Chaque ligue propose un nombre de quotas par titre pour fin novembre. Première attribution des quotas fin décembre. Retour des demandes justifiées de besoins de quotas supplémentaires pour les Ligues avant fin avril et attribution des quotas définitifs par la </a:t>
            </a:r>
            <a:r>
              <a:rPr lang="fr-FR" sz="1600" dirty="0" err="1"/>
              <a:t>FFVoile</a:t>
            </a:r>
            <a:r>
              <a:rPr lang="fr-FR" sz="1600" dirty="0"/>
              <a:t> le 15 mai. Validation des sélectionnés par la </a:t>
            </a:r>
            <a:r>
              <a:rPr lang="fr-FR" sz="1600" dirty="0" err="1" smtClean="0"/>
              <a:t>FFVoile</a:t>
            </a:r>
            <a:r>
              <a:rPr lang="fr-FR" sz="1600" dirty="0" smtClean="0"/>
              <a:t>.</a:t>
            </a:r>
            <a:endParaRPr lang="fr-FR" sz="1600" b="1" dirty="0" smtClean="0"/>
          </a:p>
          <a:p>
            <a:pPr>
              <a:spcBef>
                <a:spcPts val="0"/>
              </a:spcBef>
              <a:spcAft>
                <a:spcPts val="0"/>
              </a:spcAft>
            </a:pPr>
            <a:r>
              <a:rPr lang="fr-FR" sz="1600" b="1" dirty="0" smtClean="0"/>
              <a:t>Innover :</a:t>
            </a:r>
            <a:r>
              <a:rPr lang="fr-FR" sz="1600" dirty="0"/>
              <a:t/>
            </a:r>
            <a:br>
              <a:rPr lang="fr-FR" sz="1600" dirty="0"/>
            </a:br>
            <a:r>
              <a:rPr lang="fr-FR" sz="1600" dirty="0" smtClean="0"/>
              <a:t>Augmenter </a:t>
            </a:r>
            <a:r>
              <a:rPr lang="fr-FR" sz="1600" dirty="0"/>
              <a:t>la sensation de jeux, alterner les types </a:t>
            </a:r>
            <a:r>
              <a:rPr lang="fr-FR" sz="1600" dirty="0" smtClean="0"/>
              <a:t>départs : lièvre </a:t>
            </a:r>
            <a:r>
              <a:rPr lang="fr-FR" sz="1600" dirty="0"/>
              <a:t>pour les raids/longue distance, travers et face au </a:t>
            </a:r>
            <a:r>
              <a:rPr lang="fr-FR" sz="1600" dirty="0" smtClean="0"/>
              <a:t>vent pour certaines séries, etc. ; </a:t>
            </a:r>
            <a:r>
              <a:rPr lang="fr-FR" sz="1600" dirty="0"/>
              <a:t>adapter les parcours raids/longue distance au type de séries (</a:t>
            </a:r>
            <a:r>
              <a:rPr lang="fr-FR" sz="1600" dirty="0" smtClean="0"/>
              <a:t>ex : </a:t>
            </a:r>
            <a:r>
              <a:rPr lang="fr-FR" sz="1600" dirty="0"/>
              <a:t>différents pour </a:t>
            </a:r>
            <a:r>
              <a:rPr lang="fr-FR" sz="1600" dirty="0" smtClean="0"/>
              <a:t>planche, dériveur et multicoques)</a:t>
            </a:r>
            <a:br>
              <a:rPr lang="fr-FR" sz="1600" dirty="0" smtClean="0"/>
            </a:br>
            <a:endParaRPr lang="fr-FR" sz="1600" dirty="0" smtClean="0"/>
          </a:p>
          <a:p>
            <a:pPr>
              <a:spcBef>
                <a:spcPts val="0"/>
              </a:spcBef>
              <a:spcAft>
                <a:spcPts val="0"/>
              </a:spcAft>
            </a:pPr>
            <a:r>
              <a:rPr lang="fr-FR" sz="1600" b="1" dirty="0" smtClean="0"/>
              <a:t>Formats </a:t>
            </a:r>
            <a:r>
              <a:rPr lang="fr-FR" sz="1600" b="1" dirty="0"/>
              <a:t>de </a:t>
            </a:r>
            <a:r>
              <a:rPr lang="fr-FR" sz="1600" b="1" dirty="0" smtClean="0"/>
              <a:t>course et classement :</a:t>
            </a:r>
            <a:r>
              <a:rPr lang="fr-FR" sz="1600" dirty="0"/>
              <a:t/>
            </a:r>
            <a:br>
              <a:rPr lang="fr-FR" sz="1600" dirty="0"/>
            </a:br>
            <a:r>
              <a:rPr lang="fr-FR" sz="1600" dirty="0">
                <a:solidFill>
                  <a:srgbClr val="00B050"/>
                </a:solidFill>
              </a:rPr>
              <a:t>Le classement </a:t>
            </a:r>
            <a:r>
              <a:rPr lang="fr-FR" sz="1600" dirty="0" smtClean="0">
                <a:solidFill>
                  <a:srgbClr val="00B050"/>
                </a:solidFill>
              </a:rPr>
              <a:t>s’effectuera suivant les catégories par </a:t>
            </a:r>
            <a:r>
              <a:rPr lang="fr-FR" sz="1600" dirty="0">
                <a:solidFill>
                  <a:srgbClr val="00B050"/>
                </a:solidFill>
              </a:rPr>
              <a:t>l’addition des points des manches avec l'application du système de points à </a:t>
            </a:r>
            <a:r>
              <a:rPr lang="fr-FR" sz="1600" dirty="0" smtClean="0">
                <a:solidFill>
                  <a:srgbClr val="00B050"/>
                </a:solidFill>
              </a:rPr>
              <a:t>minima ou en Medal Race.</a:t>
            </a:r>
            <a:endParaRPr lang="fr-FR" sz="1600" dirty="0">
              <a:solidFill>
                <a:srgbClr val="061F5D"/>
              </a:solidFill>
            </a:endParaRPr>
          </a:p>
        </p:txBody>
      </p:sp>
    </p:spTree>
    <p:extLst>
      <p:ext uri="{BB962C8B-B14F-4D97-AF65-F5344CB8AC3E}">
        <p14:creationId xmlns:p14="http://schemas.microsoft.com/office/powerpoint/2010/main" val="1834352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457200" y="548680"/>
            <a:ext cx="8229600" cy="648072"/>
          </a:xfrm>
          <a:solidFill>
            <a:srgbClr val="FFC000"/>
          </a:solidFill>
        </p:spPr>
        <p:txBody>
          <a:bodyPr/>
          <a:lstStyle/>
          <a:p>
            <a:r>
              <a:rPr lang="fr-FR" dirty="0" smtClean="0">
                <a:solidFill>
                  <a:schemeClr val="tx1"/>
                </a:solidFill>
              </a:rPr>
              <a:t>Championnat de France Minimes</a:t>
            </a:r>
            <a:endParaRPr lang="fr-FR" dirty="0">
              <a:solidFill>
                <a:schemeClr val="tx1"/>
              </a:solidFill>
            </a:endParaRPr>
          </a:p>
        </p:txBody>
      </p:sp>
      <p:sp>
        <p:nvSpPr>
          <p:cNvPr id="8" name="Espace réservé du contenu 7"/>
          <p:cNvSpPr>
            <a:spLocks noGrp="1"/>
          </p:cNvSpPr>
          <p:nvPr>
            <p:ph sz="quarter" idx="10"/>
          </p:nvPr>
        </p:nvSpPr>
        <p:spPr>
          <a:xfrm>
            <a:off x="395536" y="4581128"/>
            <a:ext cx="8208143" cy="1944216"/>
          </a:xfrm>
        </p:spPr>
        <p:txBody>
          <a:bodyPr/>
          <a:lstStyle/>
          <a:p>
            <a:pPr eaLnBrk="0" hangingPunct="0">
              <a:lnSpc>
                <a:spcPct val="40000"/>
              </a:lnSpc>
              <a:spcBef>
                <a:spcPct val="50000"/>
              </a:spcBef>
              <a:buSzTx/>
            </a:pPr>
            <a:r>
              <a:rPr lang="fr-FR" sz="1200" b="1" dirty="0" smtClean="0">
                <a:solidFill>
                  <a:schemeClr val="tx1"/>
                </a:solidFill>
              </a:rPr>
              <a:t>* </a:t>
            </a:r>
            <a:r>
              <a:rPr lang="fr-FR" sz="1200" b="1" dirty="0">
                <a:solidFill>
                  <a:schemeClr val="tx1"/>
                </a:solidFill>
              </a:rPr>
              <a:t>Renforcer l’encadrement pour les séries </a:t>
            </a:r>
            <a:r>
              <a:rPr lang="fr-FR" sz="1200" b="1" dirty="0" smtClean="0">
                <a:solidFill>
                  <a:schemeClr val="tx1"/>
                </a:solidFill>
              </a:rPr>
              <a:t>minimes. Doit être précisé </a:t>
            </a:r>
            <a:r>
              <a:rPr lang="fr-FR" sz="1200" b="1" dirty="0">
                <a:solidFill>
                  <a:schemeClr val="tx1"/>
                </a:solidFill>
              </a:rPr>
              <a:t>à </a:t>
            </a:r>
            <a:r>
              <a:rPr lang="fr-FR" sz="1200" b="1" dirty="0" smtClean="0">
                <a:solidFill>
                  <a:schemeClr val="tx1"/>
                </a:solidFill>
              </a:rPr>
              <a:t>l’inscription.</a:t>
            </a:r>
            <a:endParaRPr lang="fr-FR" sz="1200" b="1" dirty="0">
              <a:solidFill>
                <a:schemeClr val="tx1"/>
              </a:solidFill>
            </a:endParaRPr>
          </a:p>
          <a:p>
            <a:pPr>
              <a:spcBef>
                <a:spcPts val="0"/>
              </a:spcBef>
              <a:spcAft>
                <a:spcPts val="0"/>
              </a:spcAft>
            </a:pPr>
            <a:r>
              <a:rPr lang="fr-FR" sz="1600" b="1" dirty="0" smtClean="0">
                <a:solidFill>
                  <a:schemeClr val="tx1"/>
                </a:solidFill>
              </a:rPr>
              <a:t>Animations </a:t>
            </a:r>
            <a:r>
              <a:rPr lang="fr-FR" sz="1600" b="1" dirty="0">
                <a:solidFill>
                  <a:schemeClr val="tx1"/>
                </a:solidFill>
              </a:rPr>
              <a:t>:</a:t>
            </a:r>
            <a:r>
              <a:rPr lang="fr-FR" sz="1600" dirty="0">
                <a:solidFill>
                  <a:schemeClr val="tx1"/>
                </a:solidFill>
              </a:rPr>
              <a:t> </a:t>
            </a:r>
            <a:r>
              <a:rPr lang="fr-FR" sz="1400" dirty="0">
                <a:solidFill>
                  <a:schemeClr val="tx1"/>
                </a:solidFill>
              </a:rPr>
              <a:t>VRC ; Bateaux tests - chantier fournisseurs; </a:t>
            </a:r>
            <a:r>
              <a:rPr lang="fr-FR" sz="1400" dirty="0" smtClean="0">
                <a:solidFill>
                  <a:schemeClr val="tx1"/>
                </a:solidFill>
              </a:rPr>
              <a:t>baby-foot ; </a:t>
            </a:r>
            <a:r>
              <a:rPr lang="fr-FR" sz="1400" dirty="0" err="1" smtClean="0">
                <a:solidFill>
                  <a:schemeClr val="tx1"/>
                </a:solidFill>
              </a:rPr>
              <a:t>paddle</a:t>
            </a:r>
            <a:r>
              <a:rPr lang="fr-FR" sz="1400" dirty="0" smtClean="0">
                <a:solidFill>
                  <a:schemeClr val="tx1"/>
                </a:solidFill>
              </a:rPr>
              <a:t> ; </a:t>
            </a:r>
            <a:r>
              <a:rPr lang="fr-FR" sz="1400" dirty="0">
                <a:solidFill>
                  <a:schemeClr val="tx1"/>
                </a:solidFill>
              </a:rPr>
              <a:t>consoles </a:t>
            </a:r>
            <a:r>
              <a:rPr lang="fr-FR" sz="1400" dirty="0" err="1">
                <a:solidFill>
                  <a:schemeClr val="tx1"/>
                </a:solidFill>
              </a:rPr>
              <a:t>esailing</a:t>
            </a:r>
            <a:r>
              <a:rPr lang="fr-FR" sz="1400" dirty="0">
                <a:solidFill>
                  <a:schemeClr val="tx1"/>
                </a:solidFill>
              </a:rPr>
              <a:t>, initiation </a:t>
            </a:r>
            <a:r>
              <a:rPr lang="fr-FR" sz="1400" dirty="0" smtClean="0">
                <a:solidFill>
                  <a:schemeClr val="tx1"/>
                </a:solidFill>
              </a:rPr>
              <a:t>Kiteboard… ;</a:t>
            </a:r>
          </a:p>
          <a:p>
            <a:pPr>
              <a:spcBef>
                <a:spcPts val="0"/>
              </a:spcBef>
              <a:spcAft>
                <a:spcPts val="0"/>
              </a:spcAft>
            </a:pPr>
            <a:endParaRPr lang="fr-FR" sz="800" dirty="0" smtClean="0">
              <a:solidFill>
                <a:schemeClr val="tx1"/>
              </a:solidFill>
            </a:endParaRPr>
          </a:p>
          <a:p>
            <a:pPr>
              <a:spcBef>
                <a:spcPts val="0"/>
              </a:spcBef>
              <a:spcAft>
                <a:spcPts val="0"/>
              </a:spcAft>
            </a:pPr>
            <a:r>
              <a:rPr lang="fr-FR" sz="1600" b="1" dirty="0" smtClean="0">
                <a:solidFill>
                  <a:schemeClr val="tx1"/>
                </a:solidFill>
              </a:rPr>
              <a:t>Formation </a:t>
            </a:r>
            <a:r>
              <a:rPr lang="fr-FR" sz="1400" b="1" dirty="0" smtClean="0">
                <a:solidFill>
                  <a:schemeClr val="tx1"/>
                </a:solidFill>
              </a:rPr>
              <a:t>:</a:t>
            </a:r>
            <a:r>
              <a:rPr lang="fr-FR" sz="1400" dirty="0" smtClean="0">
                <a:solidFill>
                  <a:schemeClr val="tx1"/>
                </a:solidFill>
              </a:rPr>
              <a:t> jeunes arbitres (chaque ligue doit participer à l’arbitrage du CF avec des jeunes arbitres de leur territoire. Information sur la préparation </a:t>
            </a:r>
            <a:r>
              <a:rPr lang="fr-FR" sz="1400" dirty="0">
                <a:solidFill>
                  <a:schemeClr val="tx1"/>
                </a:solidFill>
              </a:rPr>
              <a:t>physique, météo, alimentation/hydratation</a:t>
            </a:r>
            <a:r>
              <a:rPr lang="fr-FR" sz="1400" dirty="0" smtClean="0">
                <a:solidFill>
                  <a:schemeClr val="tx1"/>
                </a:solidFill>
              </a:rPr>
              <a:t>, l’environnement, les </a:t>
            </a:r>
            <a:r>
              <a:rPr lang="fr-FR" sz="1400" dirty="0">
                <a:solidFill>
                  <a:schemeClr val="tx1"/>
                </a:solidFill>
              </a:rPr>
              <a:t>filières du Haut </a:t>
            </a:r>
            <a:r>
              <a:rPr lang="fr-FR" sz="1400" dirty="0" smtClean="0">
                <a:solidFill>
                  <a:schemeClr val="tx1"/>
                </a:solidFill>
              </a:rPr>
              <a:t>Niveau, etc.</a:t>
            </a:r>
          </a:p>
          <a:p>
            <a:pPr>
              <a:spcBef>
                <a:spcPts val="0"/>
              </a:spcBef>
              <a:spcAft>
                <a:spcPts val="0"/>
              </a:spcAft>
            </a:pPr>
            <a:endParaRPr lang="fr-FR" sz="800" dirty="0">
              <a:solidFill>
                <a:schemeClr val="tx1"/>
              </a:solidFill>
            </a:endParaRPr>
          </a:p>
          <a:p>
            <a:pPr>
              <a:spcBef>
                <a:spcPts val="0"/>
              </a:spcBef>
              <a:spcAft>
                <a:spcPts val="0"/>
              </a:spcAft>
            </a:pPr>
            <a:r>
              <a:rPr lang="fr-FR" sz="1600" b="1" dirty="0">
                <a:solidFill>
                  <a:schemeClr val="tx1"/>
                </a:solidFill>
              </a:rPr>
              <a:t>Financement : </a:t>
            </a:r>
            <a:r>
              <a:rPr lang="fr-FR" sz="1400" dirty="0">
                <a:solidFill>
                  <a:schemeClr val="tx1"/>
                </a:solidFill>
              </a:rPr>
              <a:t>Organisateur - </a:t>
            </a:r>
            <a:r>
              <a:rPr lang="fr-FR" sz="1400" dirty="0" smtClean="0">
                <a:solidFill>
                  <a:schemeClr val="tx1"/>
                </a:solidFill>
              </a:rPr>
              <a:t>participation </a:t>
            </a:r>
            <a:r>
              <a:rPr lang="fr-FR" sz="1400" dirty="0">
                <a:solidFill>
                  <a:schemeClr val="tx1"/>
                </a:solidFill>
              </a:rPr>
              <a:t>FFVoile </a:t>
            </a:r>
            <a:r>
              <a:rPr lang="fr-FR" sz="1400" dirty="0" smtClean="0">
                <a:solidFill>
                  <a:schemeClr val="tx1"/>
                </a:solidFill>
              </a:rPr>
              <a:t>(Technique, Dotation et Communication)</a:t>
            </a:r>
            <a:endParaRPr lang="fr-FR" dirty="0">
              <a:solidFill>
                <a:schemeClr val="tx1"/>
              </a:solidFill>
            </a:endParaRPr>
          </a:p>
        </p:txBody>
      </p:sp>
      <p:graphicFrame>
        <p:nvGraphicFramePr>
          <p:cNvPr id="9" name="Tableau 8"/>
          <p:cNvGraphicFramePr>
            <a:graphicFrameLocks noGrp="1"/>
          </p:cNvGraphicFramePr>
          <p:nvPr>
            <p:extLst>
              <p:ext uri="{D42A27DB-BD31-4B8C-83A1-F6EECF244321}">
                <p14:modId xmlns:p14="http://schemas.microsoft.com/office/powerpoint/2010/main" val="500945321"/>
              </p:ext>
            </p:extLst>
          </p:nvPr>
        </p:nvGraphicFramePr>
        <p:xfrm>
          <a:off x="-1" y="1340768"/>
          <a:ext cx="9144002" cy="3004904"/>
        </p:xfrm>
        <a:graphic>
          <a:graphicData uri="http://schemas.openxmlformats.org/drawingml/2006/table">
            <a:tbl>
              <a:tblPr firstRow="1" bandRow="1">
                <a:tableStyleId>{5C22544A-7EE6-4342-B048-85BDC9FD1C3A}</a:tableStyleId>
              </a:tblPr>
              <a:tblGrid>
                <a:gridCol w="1691681"/>
                <a:gridCol w="1889720"/>
                <a:gridCol w="1676400"/>
                <a:gridCol w="1586542"/>
                <a:gridCol w="2299659"/>
              </a:tblGrid>
              <a:tr h="629193">
                <a:tc>
                  <a:txBody>
                    <a:bodyPr/>
                    <a:lstStyle/>
                    <a:p>
                      <a:pPr algn="ctr"/>
                      <a:r>
                        <a:rPr lang="fr-FR" dirty="0" smtClean="0"/>
                        <a:t>Planche</a:t>
                      </a:r>
                    </a:p>
                    <a:p>
                      <a:pPr algn="ctr"/>
                      <a:r>
                        <a:rPr lang="fr-FR" dirty="0" smtClean="0"/>
                        <a:t>Kite </a:t>
                      </a: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Dériveur</a:t>
                      </a:r>
                    </a:p>
                    <a:p>
                      <a:pPr algn="ctr"/>
                      <a:r>
                        <a:rPr lang="fr-FR" dirty="0" smtClean="0"/>
                        <a:t>Solitaire</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Dériveur</a:t>
                      </a:r>
                    </a:p>
                    <a:p>
                      <a:pPr algn="ctr"/>
                      <a:r>
                        <a:rPr lang="fr-FR" dirty="0" smtClean="0"/>
                        <a:t>Double</a:t>
                      </a: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Multicoques</a:t>
                      </a:r>
                    </a:p>
                    <a:p>
                      <a:pPr algn="ctr"/>
                      <a:r>
                        <a:rPr lang="fr-FR" dirty="0" smtClean="0"/>
                        <a:t>Double</a:t>
                      </a:r>
                      <a:endParaRPr lang="fr-FR" dirty="0"/>
                    </a:p>
                  </a:txBody>
                  <a:tcPr/>
                </a:tc>
                <a:tc>
                  <a:txBody>
                    <a:bodyPr/>
                    <a:lstStyle/>
                    <a:p>
                      <a:pPr algn="ctr"/>
                      <a:r>
                        <a:rPr lang="fr-FR" dirty="0" smtClean="0"/>
                        <a:t>Équipage</a:t>
                      </a:r>
                    </a:p>
                    <a:p>
                      <a:pPr algn="ctr"/>
                      <a:r>
                        <a:rPr lang="fr-FR" dirty="0" smtClean="0"/>
                        <a:t>(mixte)</a:t>
                      </a:r>
                      <a:endParaRPr lang="fr-FR" dirty="0"/>
                    </a:p>
                  </a:txBody>
                  <a:tcPr/>
                </a:tc>
              </a:tr>
              <a:tr h="1952208">
                <a:tc>
                  <a:txBody>
                    <a:bodyPr/>
                    <a:lstStyle/>
                    <a:p>
                      <a:pPr algn="ctr"/>
                      <a:r>
                        <a:rPr lang="fr-FR" dirty="0" smtClean="0">
                          <a:solidFill>
                            <a:schemeClr val="tx1"/>
                          </a:solidFill>
                        </a:rPr>
                        <a:t>BIC</a:t>
                      </a:r>
                      <a:r>
                        <a:rPr lang="fr-FR" baseline="0" dirty="0" smtClean="0">
                          <a:solidFill>
                            <a:schemeClr val="tx1"/>
                          </a:solidFill>
                        </a:rPr>
                        <a:t> 293</a:t>
                      </a:r>
                    </a:p>
                    <a:p>
                      <a:pPr algn="ctr"/>
                      <a:r>
                        <a:rPr lang="fr-FR" sz="1200" kern="1200" baseline="0" dirty="0" smtClean="0">
                          <a:solidFill>
                            <a:schemeClr val="tx1"/>
                          </a:solidFill>
                          <a:latin typeface="+mn-lt"/>
                          <a:ea typeface="+mn-ea"/>
                          <a:cs typeface="+mn-cs"/>
                        </a:rPr>
                        <a:t>Flottes séparées</a:t>
                      </a:r>
                      <a:br>
                        <a:rPr lang="fr-FR" sz="1200" kern="1200" baseline="0" dirty="0" smtClean="0">
                          <a:solidFill>
                            <a:schemeClr val="tx1"/>
                          </a:solidFill>
                          <a:latin typeface="+mn-lt"/>
                          <a:ea typeface="+mn-ea"/>
                          <a:cs typeface="+mn-cs"/>
                        </a:rPr>
                      </a:br>
                      <a:r>
                        <a:rPr lang="fr-FR" sz="1200" kern="1200" baseline="0" dirty="0" smtClean="0">
                          <a:solidFill>
                            <a:schemeClr val="tx1"/>
                          </a:solidFill>
                          <a:latin typeface="+mn-lt"/>
                          <a:ea typeface="+mn-ea"/>
                          <a:cs typeface="+mn-cs"/>
                        </a:rPr>
                        <a:t>Titres F &amp; M</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1000" baseline="0" dirty="0" smtClean="0"/>
                        <a:t>(+ mise à disposition sous conditions de matériel possible)</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1200" baseline="0" dirty="0" smtClean="0"/>
                        <a:t/>
                      </a:r>
                      <a:br>
                        <a:rPr lang="fr-FR" sz="1200" baseline="0" dirty="0" smtClean="0"/>
                      </a:br>
                      <a:r>
                        <a:rPr lang="fr-FR" sz="1050" i="1" kern="1200" baseline="0" dirty="0" smtClean="0">
                          <a:solidFill>
                            <a:schemeClr val="tx1"/>
                          </a:solidFill>
                          <a:latin typeface="+mn-lt"/>
                          <a:ea typeface="+mn-ea"/>
                          <a:cs typeface="+mn-cs"/>
                        </a:rPr>
                        <a:t>Kite </a:t>
                      </a:r>
                      <a:r>
                        <a:rPr lang="fr-FR" sz="1050" i="1" baseline="0" dirty="0" smtClean="0">
                          <a:solidFill>
                            <a:schemeClr val="tx1"/>
                          </a:solidFill>
                        </a:rPr>
                        <a:t>et slalom en RDD 120</a:t>
                      </a:r>
                    </a:p>
                    <a:p>
                      <a:pPr algn="ctr"/>
                      <a:r>
                        <a:rPr lang="fr-FR" sz="1050" i="1" baseline="0" dirty="0" smtClean="0">
                          <a:solidFill>
                            <a:schemeClr val="tx1"/>
                          </a:solidFill>
                        </a:rPr>
                        <a:t>sur l’Extrême Glisse *</a:t>
                      </a:r>
                      <a:endParaRPr lang="fr-FR" sz="1050" i="1" dirty="0">
                        <a:solidFill>
                          <a:schemeClr val="tx1"/>
                        </a:solidFill>
                      </a:endParaRPr>
                    </a:p>
                  </a:txBody>
                  <a:tcPr/>
                </a:tc>
                <a:tc>
                  <a:txBody>
                    <a:bodyPr/>
                    <a:lstStyle/>
                    <a:p>
                      <a:pPr algn="ctr"/>
                      <a:r>
                        <a:rPr lang="fr-FR" dirty="0" err="1" smtClean="0"/>
                        <a:t>Optimist</a:t>
                      </a:r>
                      <a:endParaRPr lang="fr-FR" dirty="0" smtClean="0"/>
                    </a:p>
                    <a:p>
                      <a:pPr marL="0" marR="0" lvl="0" indent="0" algn="ctr" defTabSz="457200" rtl="0" eaLnBrk="1" fontAlgn="auto" latinLnBrk="0" hangingPunct="1">
                        <a:lnSpc>
                          <a:spcPct val="100000"/>
                        </a:lnSpc>
                        <a:spcBef>
                          <a:spcPts val="0"/>
                        </a:spcBef>
                        <a:spcAft>
                          <a:spcPts val="0"/>
                        </a:spcAft>
                        <a:buClrTx/>
                        <a:buSzTx/>
                        <a:buFontTx/>
                        <a:buNone/>
                        <a:tabLst/>
                        <a:defRPr/>
                      </a:pPr>
                      <a:r>
                        <a:rPr lang="fr-FR" sz="1200" b="0" baseline="0" dirty="0" smtClean="0">
                          <a:solidFill>
                            <a:schemeClr val="tx1"/>
                          </a:solidFill>
                        </a:rPr>
                        <a:t>Flottes séparées</a:t>
                      </a:r>
                      <a:br>
                        <a:rPr lang="fr-FR" sz="1200" b="0" baseline="0" dirty="0" smtClean="0">
                          <a:solidFill>
                            <a:schemeClr val="tx1"/>
                          </a:solidFill>
                        </a:rPr>
                      </a:br>
                      <a:r>
                        <a:rPr lang="fr-FR" sz="1200" b="0" baseline="0" dirty="0" smtClean="0">
                          <a:solidFill>
                            <a:schemeClr val="tx1"/>
                          </a:solidFill>
                        </a:rPr>
                        <a:t>80 places G maxi</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1200" b="0" baseline="0" dirty="0" smtClean="0">
                          <a:solidFill>
                            <a:schemeClr val="tx1"/>
                          </a:solidFill>
                        </a:rPr>
                        <a:t>80 places F maxi</a:t>
                      </a:r>
                      <a:endParaRPr lang="fr-FR" sz="1200" b="0" dirty="0" smtClean="0">
                        <a:solidFill>
                          <a:schemeClr val="tx1"/>
                        </a:solidFill>
                      </a:endParaRPr>
                    </a:p>
                    <a:p>
                      <a:pPr algn="ctr"/>
                      <a:endParaRPr lang="fr-FR" sz="1200" dirty="0" smtClean="0"/>
                    </a:p>
                    <a:p>
                      <a:pPr algn="ctr"/>
                      <a:r>
                        <a:rPr lang="fr-FR" dirty="0" smtClean="0"/>
                        <a:t>Open</a:t>
                      </a:r>
                      <a:r>
                        <a:rPr lang="fr-FR" baseline="0" dirty="0" smtClean="0"/>
                        <a:t> Bic</a:t>
                      </a:r>
                    </a:p>
                    <a:p>
                      <a:pPr algn="ctr"/>
                      <a:r>
                        <a:rPr lang="fr-FR" sz="1200" kern="1200" baseline="0" dirty="0" smtClean="0">
                          <a:solidFill>
                            <a:schemeClr val="tx1"/>
                          </a:solidFill>
                          <a:latin typeface="+mn-lt"/>
                          <a:ea typeface="+mn-ea"/>
                          <a:cs typeface="+mn-cs"/>
                        </a:rPr>
                        <a:t>Titres F &amp; M</a:t>
                      </a:r>
                    </a:p>
                    <a:p>
                      <a:pPr algn="ctr"/>
                      <a:r>
                        <a:rPr lang="fr-FR" sz="1000" baseline="0" dirty="0" smtClean="0"/>
                        <a:t>(+ mise à disposition sous conditions de matériel possible)</a:t>
                      </a:r>
                    </a:p>
                  </a:txBody>
                  <a:tcPr/>
                </a:tc>
                <a:tc>
                  <a:txBody>
                    <a:bodyPr/>
                    <a:lstStyle/>
                    <a:p>
                      <a:pPr algn="ctr"/>
                      <a:r>
                        <a:rPr lang="fr-FR" sz="1800" baseline="0" dirty="0" smtClean="0">
                          <a:solidFill>
                            <a:srgbClr val="00B050"/>
                          </a:solidFill>
                        </a:rPr>
                        <a:t>Flotte Collective:</a:t>
                      </a:r>
                    </a:p>
                    <a:p>
                      <a:pPr algn="ctr"/>
                      <a:r>
                        <a:rPr lang="fr-FR" sz="1200" kern="1200" baseline="0" dirty="0" smtClean="0">
                          <a:solidFill>
                            <a:srgbClr val="00B050"/>
                          </a:solidFill>
                          <a:latin typeface="+mn-lt"/>
                          <a:ea typeface="+mn-ea"/>
                          <a:cs typeface="+mn-cs"/>
                        </a:rPr>
                        <a:t>RS FEVA</a:t>
                      </a:r>
                    </a:p>
                    <a:p>
                      <a:pPr algn="ctr"/>
                      <a:r>
                        <a:rPr lang="fr-FR" sz="1200" kern="1200" baseline="0" dirty="0" smtClean="0">
                          <a:solidFill>
                            <a:srgbClr val="00B050"/>
                          </a:solidFill>
                          <a:latin typeface="+mn-lt"/>
                          <a:ea typeface="+mn-ea"/>
                          <a:cs typeface="+mn-cs"/>
                        </a:rPr>
                        <a:t>« Open »</a:t>
                      </a:r>
                    </a:p>
                    <a:p>
                      <a:pPr marL="0" marR="0" indent="0" algn="ctr" defTabSz="457200" rtl="0" eaLnBrk="1" fontAlgn="auto" latinLnBrk="0" hangingPunct="1">
                        <a:lnSpc>
                          <a:spcPct val="100000"/>
                        </a:lnSpc>
                        <a:spcBef>
                          <a:spcPts val="0"/>
                        </a:spcBef>
                        <a:spcAft>
                          <a:spcPts val="0"/>
                        </a:spcAft>
                        <a:buClrTx/>
                        <a:buSzTx/>
                        <a:buFontTx/>
                        <a:buNone/>
                        <a:tabLst/>
                        <a:defRPr/>
                      </a:pPr>
                      <a:r>
                        <a:rPr lang="fr-FR" sz="1200" kern="1200" baseline="0" dirty="0" smtClean="0">
                          <a:solidFill>
                            <a:srgbClr val="00B050"/>
                          </a:solidFill>
                          <a:latin typeface="+mn-lt"/>
                          <a:ea typeface="+mn-ea"/>
                          <a:cs typeface="+mn-cs"/>
                        </a:rPr>
                        <a:t>Titres Féminin, Masculin et Mixte</a:t>
                      </a:r>
                    </a:p>
                    <a:p>
                      <a:pPr marL="0" marR="0" indent="0" algn="ctr" defTabSz="457200" rtl="0" eaLnBrk="1" fontAlgn="auto" latinLnBrk="0" hangingPunct="1">
                        <a:lnSpc>
                          <a:spcPct val="100000"/>
                        </a:lnSpc>
                        <a:spcBef>
                          <a:spcPts val="0"/>
                        </a:spcBef>
                        <a:spcAft>
                          <a:spcPts val="0"/>
                        </a:spcAft>
                        <a:buClrTx/>
                        <a:buSzTx/>
                        <a:buFontTx/>
                        <a:buNone/>
                        <a:tabLst/>
                        <a:defRPr/>
                      </a:pPr>
                      <a:r>
                        <a:rPr lang="fr-FR" sz="1200" kern="1200" baseline="0" dirty="0" smtClean="0">
                          <a:solidFill>
                            <a:srgbClr val="00B050"/>
                          </a:solidFill>
                          <a:latin typeface="+mn-lt"/>
                          <a:ea typeface="+mn-ea"/>
                          <a:cs typeface="+mn-cs"/>
                        </a:rPr>
                        <a:t>(Sous conditions)</a:t>
                      </a:r>
                    </a:p>
                    <a:p>
                      <a:pPr algn="ctr"/>
                      <a:endParaRPr lang="fr-FR" sz="1200" kern="1200" baseline="0" dirty="0" smtClean="0">
                        <a:solidFill>
                          <a:srgbClr val="FF0000"/>
                        </a:solidFill>
                        <a:latin typeface="+mn-lt"/>
                        <a:ea typeface="+mn-ea"/>
                        <a:cs typeface="+mn-cs"/>
                      </a:endParaRPr>
                    </a:p>
                  </a:txBody>
                  <a:tcPr/>
                </a:tc>
                <a:tc>
                  <a:txBody>
                    <a:bodyPr/>
                    <a:lstStyle/>
                    <a:p>
                      <a:pPr algn="ctr"/>
                      <a:r>
                        <a:rPr lang="fr-FR" dirty="0" smtClean="0"/>
                        <a:t>TYKA</a:t>
                      </a:r>
                    </a:p>
                    <a:p>
                      <a:pPr marL="0" marR="0" indent="0" algn="ctr" defTabSz="457200" rtl="0" eaLnBrk="1" fontAlgn="auto" latinLnBrk="0" hangingPunct="1">
                        <a:lnSpc>
                          <a:spcPct val="100000"/>
                        </a:lnSpc>
                        <a:spcBef>
                          <a:spcPts val="0"/>
                        </a:spcBef>
                        <a:spcAft>
                          <a:spcPts val="0"/>
                        </a:spcAft>
                        <a:buClrTx/>
                        <a:buSzTx/>
                        <a:buFontTx/>
                        <a:buNone/>
                        <a:tabLst/>
                        <a:defRPr/>
                      </a:pPr>
                      <a:r>
                        <a:rPr lang="fr-FR" sz="1200" kern="1200" baseline="0" dirty="0" smtClean="0">
                          <a:solidFill>
                            <a:schemeClr val="tx1"/>
                          </a:solidFill>
                          <a:latin typeface="+mn-lt"/>
                          <a:ea typeface="+mn-ea"/>
                          <a:cs typeface="+mn-cs"/>
                        </a:rPr>
                        <a:t>Flotte groupée « Open » </a:t>
                      </a:r>
                    </a:p>
                    <a:p>
                      <a:pPr marL="0" marR="0" indent="0" algn="ctr" defTabSz="457200" rtl="0" eaLnBrk="1" fontAlgn="auto" latinLnBrk="0" hangingPunct="1">
                        <a:lnSpc>
                          <a:spcPct val="100000"/>
                        </a:lnSpc>
                        <a:spcBef>
                          <a:spcPts val="0"/>
                        </a:spcBef>
                        <a:spcAft>
                          <a:spcPts val="0"/>
                        </a:spcAft>
                        <a:buClrTx/>
                        <a:buSzTx/>
                        <a:buFontTx/>
                        <a:buNone/>
                        <a:tabLst/>
                        <a:defRPr/>
                      </a:pPr>
                      <a:r>
                        <a:rPr lang="fr-FR" sz="1200" kern="1200" baseline="0" dirty="0" smtClean="0">
                          <a:solidFill>
                            <a:schemeClr val="tx1"/>
                          </a:solidFill>
                          <a:latin typeface="+mn-lt"/>
                          <a:ea typeface="+mn-ea"/>
                          <a:cs typeface="+mn-cs"/>
                        </a:rPr>
                        <a:t>Titres F &amp; H &amp; Mixte</a:t>
                      </a:r>
                    </a:p>
                    <a:p>
                      <a:pPr marL="0" marR="0" indent="0" algn="ctr" defTabSz="457200" rtl="0" eaLnBrk="1" fontAlgn="auto" latinLnBrk="0" hangingPunct="1">
                        <a:lnSpc>
                          <a:spcPct val="100000"/>
                        </a:lnSpc>
                        <a:spcBef>
                          <a:spcPts val="0"/>
                        </a:spcBef>
                        <a:spcAft>
                          <a:spcPts val="0"/>
                        </a:spcAft>
                        <a:buClrTx/>
                        <a:buSzTx/>
                        <a:buFontTx/>
                        <a:buNone/>
                        <a:tabLst/>
                        <a:defRPr/>
                      </a:pPr>
                      <a:r>
                        <a:rPr lang="fr-FR" sz="1200" kern="1200" baseline="0" dirty="0" smtClean="0">
                          <a:solidFill>
                            <a:schemeClr val="tx1"/>
                          </a:solidFill>
                          <a:latin typeface="+mn-lt"/>
                          <a:ea typeface="+mn-ea"/>
                          <a:cs typeface="+mn-cs"/>
                        </a:rPr>
                        <a:t>Sous conditions</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fr-FR" sz="1000" baseline="0" dirty="0" smtClean="0"/>
                    </a:p>
                    <a:p>
                      <a:pPr marL="0" marR="0" lvl="0" indent="0" algn="ctr" defTabSz="457200" rtl="0" eaLnBrk="1" fontAlgn="auto" latinLnBrk="0" hangingPunct="1">
                        <a:lnSpc>
                          <a:spcPct val="100000"/>
                        </a:lnSpc>
                        <a:spcBef>
                          <a:spcPts val="0"/>
                        </a:spcBef>
                        <a:spcAft>
                          <a:spcPts val="0"/>
                        </a:spcAft>
                        <a:buClrTx/>
                        <a:buSzTx/>
                        <a:buFontTx/>
                        <a:buNone/>
                        <a:tabLst/>
                        <a:defRPr/>
                      </a:pPr>
                      <a:r>
                        <a:rPr lang="fr-FR" sz="1000" baseline="0" dirty="0" smtClean="0"/>
                        <a:t>(+ mise à disposition sous conditions de matériel possible)</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fr-FR" sz="1000" baseline="0" dirty="0" smtClean="0"/>
                    </a:p>
                  </a:txBody>
                  <a:tcPr/>
                </a:tc>
                <a:tc>
                  <a:txBody>
                    <a:bodyPr/>
                    <a:lstStyle/>
                    <a:p>
                      <a:pPr algn="ctr"/>
                      <a:r>
                        <a:rPr lang="fr-FR" dirty="0" smtClean="0"/>
                        <a:t>Flotte </a:t>
                      </a:r>
                      <a:r>
                        <a:rPr lang="fr-FR" baseline="0" dirty="0" smtClean="0"/>
                        <a:t> Collective :</a:t>
                      </a:r>
                    </a:p>
                    <a:p>
                      <a:pPr algn="ctr"/>
                      <a:r>
                        <a:rPr lang="fr-FR" sz="1200" i="1" baseline="0" dirty="0" smtClean="0"/>
                        <a:t>Démonstration Team Racing défi Inter ligues avec les sportifs présents</a:t>
                      </a:r>
                    </a:p>
                    <a:p>
                      <a:pPr algn="ctr"/>
                      <a:endParaRPr lang="fr-FR" sz="1200" i="1" baseline="0" dirty="0" smtClean="0">
                        <a:solidFill>
                          <a:srgbClr val="FF0000"/>
                        </a:solidFill>
                      </a:endParaRPr>
                    </a:p>
                    <a:p>
                      <a:pPr algn="ctr"/>
                      <a:r>
                        <a:rPr lang="fr-FR" sz="1200" b="1" i="1" baseline="0" dirty="0" smtClean="0">
                          <a:solidFill>
                            <a:schemeClr val="tx1"/>
                          </a:solidFill>
                        </a:rPr>
                        <a:t>Arbitrée uniquement par des jeunes arbitres (encadrés)</a:t>
                      </a:r>
                    </a:p>
                  </a:txBody>
                  <a:tcPr/>
                </a:tc>
              </a:tr>
              <a:tr h="353144">
                <a:tc gridSpan="5">
                  <a:txBody>
                    <a:bodyPr/>
                    <a:lstStyle/>
                    <a:p>
                      <a:pPr algn="ctr"/>
                      <a:r>
                        <a:rPr lang="fr-FR" sz="1600" dirty="0" smtClean="0"/>
                        <a:t>12 – 14 ans</a:t>
                      </a:r>
                      <a:endParaRPr lang="fr-FR" sz="1600" dirty="0"/>
                    </a:p>
                  </a:txBody>
                  <a:tcPr/>
                </a:tc>
                <a:tc hMerge="1">
                  <a:txBody>
                    <a:bodyPr/>
                    <a:lstStyle/>
                    <a:p>
                      <a:pPr algn="ctr"/>
                      <a:endParaRPr lang="fr-FR" sz="1200" dirty="0"/>
                    </a:p>
                  </a:txBody>
                  <a:tcPr/>
                </a:tc>
                <a:tc hMerge="1">
                  <a:txBody>
                    <a:bodyPr/>
                    <a:lstStyle/>
                    <a:p>
                      <a:pPr algn="ctr"/>
                      <a:endParaRPr lang="fr-FR" sz="1400" baseline="0" dirty="0" smtClean="0"/>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FR" sz="1200" dirty="0" smtClean="0"/>
                    </a:p>
                  </a:txBody>
                  <a:tcPr/>
                </a:tc>
                <a:tc hMerge="1">
                  <a:txBody>
                    <a:bodyPr/>
                    <a:lstStyle/>
                    <a:p>
                      <a:pPr algn="ctr"/>
                      <a:endParaRPr lang="fr-FR" sz="1200" baseline="0" dirty="0" smtClean="0"/>
                    </a:p>
                  </a:txBody>
                  <a:tcPr/>
                </a:tc>
              </a:tr>
            </a:tbl>
          </a:graphicData>
        </a:graphic>
      </p:graphicFrame>
    </p:spTree>
    <p:extLst>
      <p:ext uri="{BB962C8B-B14F-4D97-AF65-F5344CB8AC3E}">
        <p14:creationId xmlns:p14="http://schemas.microsoft.com/office/powerpoint/2010/main" val="3661073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92D050"/>
          </a:solidFill>
        </p:spPr>
        <p:txBody>
          <a:bodyPr/>
          <a:lstStyle/>
          <a:p>
            <a:r>
              <a:rPr lang="fr-FR" dirty="0" smtClean="0">
                <a:solidFill>
                  <a:schemeClr val="tx1"/>
                </a:solidFill>
              </a:rPr>
              <a:t>Championnats de France Jeunes Espoirs</a:t>
            </a:r>
            <a:endParaRPr lang="fr-FR" dirty="0">
              <a:solidFill>
                <a:schemeClr val="tx1"/>
              </a:solidFill>
            </a:endParaRPr>
          </a:p>
        </p:txBody>
      </p:sp>
      <p:sp>
        <p:nvSpPr>
          <p:cNvPr id="3" name="Espace réservé du contenu 2"/>
          <p:cNvSpPr>
            <a:spLocks noGrp="1"/>
          </p:cNvSpPr>
          <p:nvPr>
            <p:ph sz="quarter" idx="10"/>
          </p:nvPr>
        </p:nvSpPr>
        <p:spPr>
          <a:xfrm>
            <a:off x="251520" y="1340768"/>
            <a:ext cx="8640960" cy="4896544"/>
          </a:xfrm>
        </p:spPr>
        <p:txBody>
          <a:bodyPr/>
          <a:lstStyle/>
          <a:p>
            <a:pPr>
              <a:spcBef>
                <a:spcPts val="0"/>
              </a:spcBef>
            </a:pPr>
            <a:r>
              <a:rPr lang="fr-FR" sz="1600" b="1" u="sng" dirty="0">
                <a:solidFill>
                  <a:srgbClr val="002060"/>
                </a:solidFill>
              </a:rPr>
              <a:t>Objectif</a:t>
            </a:r>
            <a:r>
              <a:rPr lang="fr-FR" sz="1600" dirty="0">
                <a:solidFill>
                  <a:srgbClr val="002060"/>
                </a:solidFill>
              </a:rPr>
              <a:t> : </a:t>
            </a:r>
            <a:r>
              <a:rPr lang="fr-FR" sz="1600" dirty="0" smtClean="0">
                <a:solidFill>
                  <a:srgbClr val="002060"/>
                </a:solidFill>
              </a:rPr>
              <a:t/>
            </a:r>
            <a:br>
              <a:rPr lang="fr-FR" sz="1600" dirty="0" smtClean="0">
                <a:solidFill>
                  <a:srgbClr val="002060"/>
                </a:solidFill>
              </a:rPr>
            </a:br>
            <a:r>
              <a:rPr lang="fr-FR" sz="1600" dirty="0" smtClean="0">
                <a:solidFill>
                  <a:srgbClr val="002060"/>
                </a:solidFill>
              </a:rPr>
              <a:t>Animation sportive des </a:t>
            </a:r>
            <a:r>
              <a:rPr lang="fr-FR" sz="1600" dirty="0">
                <a:solidFill>
                  <a:srgbClr val="002060"/>
                </a:solidFill>
              </a:rPr>
              <a:t>ligues </a:t>
            </a:r>
            <a:r>
              <a:rPr lang="fr-FR" sz="1600" dirty="0" smtClean="0">
                <a:solidFill>
                  <a:srgbClr val="002060"/>
                </a:solidFill>
              </a:rPr>
              <a:t>et des </a:t>
            </a:r>
            <a:r>
              <a:rPr lang="fr-FR" sz="1600" dirty="0">
                <a:solidFill>
                  <a:srgbClr val="002060"/>
                </a:solidFill>
              </a:rPr>
              <a:t>clubs - une confrontation </a:t>
            </a:r>
            <a:r>
              <a:rPr lang="fr-FR" sz="1600" dirty="0" smtClean="0">
                <a:solidFill>
                  <a:srgbClr val="002060"/>
                </a:solidFill>
              </a:rPr>
              <a:t>nationale </a:t>
            </a:r>
            <a:r>
              <a:rPr lang="fr-FR" sz="1600" dirty="0">
                <a:solidFill>
                  <a:srgbClr val="002060"/>
                </a:solidFill>
              </a:rPr>
              <a:t>à enjeu sportif (titre).</a:t>
            </a:r>
            <a:r>
              <a:rPr lang="fr-FR" sz="1600" b="1" dirty="0">
                <a:solidFill>
                  <a:schemeClr val="tx1"/>
                </a:solidFill>
              </a:rPr>
              <a:t/>
            </a:r>
            <a:br>
              <a:rPr lang="fr-FR" sz="1600" b="1" dirty="0">
                <a:solidFill>
                  <a:schemeClr val="tx1"/>
                </a:solidFill>
              </a:rPr>
            </a:br>
            <a:r>
              <a:rPr lang="fr-FR" sz="1600" dirty="0" smtClean="0">
                <a:solidFill>
                  <a:srgbClr val="002060"/>
                </a:solidFill>
              </a:rPr>
              <a:t>Sur </a:t>
            </a:r>
            <a:r>
              <a:rPr lang="fr-FR" sz="1600" dirty="0">
                <a:solidFill>
                  <a:srgbClr val="002060"/>
                </a:solidFill>
              </a:rPr>
              <a:t>des séries à forte diffusion sur le territoire national.</a:t>
            </a:r>
            <a:br>
              <a:rPr lang="fr-FR" sz="1600" dirty="0">
                <a:solidFill>
                  <a:srgbClr val="002060"/>
                </a:solidFill>
              </a:rPr>
            </a:br>
            <a:r>
              <a:rPr lang="fr-FR" sz="1600" dirty="0">
                <a:solidFill>
                  <a:srgbClr val="002060"/>
                </a:solidFill>
              </a:rPr>
              <a:t>Un mixte de matériel personnel et de </a:t>
            </a:r>
            <a:r>
              <a:rPr lang="fr-FR" sz="1600" dirty="0">
                <a:solidFill>
                  <a:srgbClr val="061F5D"/>
                </a:solidFill>
              </a:rPr>
              <a:t>mise à disposition sous conditions.</a:t>
            </a:r>
          </a:p>
          <a:p>
            <a:r>
              <a:rPr lang="fr-FR" sz="1600" b="1" dirty="0" smtClean="0"/>
              <a:t>Ages: </a:t>
            </a:r>
            <a:r>
              <a:rPr lang="fr-FR" sz="1600" dirty="0" smtClean="0"/>
              <a:t>moins </a:t>
            </a:r>
            <a:r>
              <a:rPr lang="fr-FR" sz="1600" dirty="0"/>
              <a:t>de 16;  de 17; de 19; de 21; de 26 </a:t>
            </a:r>
            <a:r>
              <a:rPr lang="fr-FR" sz="1600" dirty="0" smtClean="0"/>
              <a:t>ans</a:t>
            </a:r>
            <a:r>
              <a:rPr lang="fr-FR" sz="1600" b="1" dirty="0"/>
              <a:t/>
            </a:r>
            <a:br>
              <a:rPr lang="fr-FR" sz="1600" b="1" dirty="0"/>
            </a:br>
            <a:r>
              <a:rPr lang="fr-FR" sz="1600" b="1" dirty="0" smtClean="0"/>
              <a:t/>
            </a:r>
            <a:br>
              <a:rPr lang="fr-FR" sz="1600" b="1" dirty="0" smtClean="0"/>
            </a:br>
            <a:r>
              <a:rPr lang="fr-FR" sz="1600" b="1" dirty="0" smtClean="0"/>
              <a:t>Titres</a:t>
            </a:r>
            <a:r>
              <a:rPr lang="fr-FR" sz="1600" b="1" dirty="0"/>
              <a:t> </a:t>
            </a:r>
            <a:r>
              <a:rPr lang="fr-FR" sz="1600" b="1" dirty="0" smtClean="0"/>
              <a:t>:</a:t>
            </a:r>
            <a:r>
              <a:rPr lang="fr-FR" sz="1600" dirty="0"/>
              <a:t/>
            </a:r>
            <a:br>
              <a:rPr lang="fr-FR" sz="1600" dirty="0"/>
            </a:br>
            <a:r>
              <a:rPr lang="fr-FR" sz="1600" u="sng" dirty="0" smtClean="0">
                <a:solidFill>
                  <a:srgbClr val="002060"/>
                </a:solidFill>
              </a:rPr>
              <a:t>pour </a:t>
            </a:r>
            <a:r>
              <a:rPr lang="fr-FR" sz="1600" u="sng" dirty="0">
                <a:solidFill>
                  <a:srgbClr val="002060"/>
                </a:solidFill>
              </a:rPr>
              <a:t>les flottes </a:t>
            </a:r>
            <a:r>
              <a:rPr lang="fr-FR" sz="1600" u="sng" dirty="0" smtClean="0">
                <a:solidFill>
                  <a:srgbClr val="002060"/>
                </a:solidFill>
              </a:rPr>
              <a:t>séparées </a:t>
            </a:r>
            <a:r>
              <a:rPr lang="fr-FR" sz="1600" dirty="0" smtClean="0">
                <a:solidFill>
                  <a:srgbClr val="002060"/>
                </a:solidFill>
              </a:rPr>
              <a:t>: </a:t>
            </a:r>
            <a:r>
              <a:rPr lang="fr-FR" sz="1600" dirty="0">
                <a:solidFill>
                  <a:srgbClr val="002060"/>
                </a:solidFill>
              </a:rPr>
              <a:t>Masculin 15 et Féminin 10. Si un des  minimas est non atteint, la flotte est regroupée et la règle des titres Open s’applique (hors windsurf et Kite). </a:t>
            </a:r>
            <a:endParaRPr lang="fr-FR" sz="1600" u="sng" dirty="0">
              <a:solidFill>
                <a:srgbClr val="002060"/>
              </a:solidFill>
            </a:endParaRPr>
          </a:p>
          <a:p>
            <a:pPr>
              <a:spcBef>
                <a:spcPts val="0"/>
              </a:spcBef>
            </a:pPr>
            <a:r>
              <a:rPr lang="fr-FR" sz="1600" u="sng" dirty="0" smtClean="0">
                <a:solidFill>
                  <a:srgbClr val="00B050"/>
                </a:solidFill>
              </a:rPr>
              <a:t>pour les flottes regroupées « Open »</a:t>
            </a:r>
            <a:r>
              <a:rPr lang="fr-FR" sz="1600" dirty="0" smtClean="0">
                <a:solidFill>
                  <a:srgbClr val="00B050"/>
                </a:solidFill>
              </a:rPr>
              <a:t> </a:t>
            </a:r>
            <a:r>
              <a:rPr lang="fr-FR" sz="1600" dirty="0">
                <a:solidFill>
                  <a:srgbClr val="00B050"/>
                </a:solidFill>
              </a:rPr>
              <a:t>: 15 équipages minimum. Si le minima n’est pas atteint l’épreuve sera automatiquement requalifiée en Critérium National de grade 4 sans délivrance de titre. </a:t>
            </a:r>
            <a:br>
              <a:rPr lang="fr-FR" sz="1600" dirty="0">
                <a:solidFill>
                  <a:srgbClr val="00B050"/>
                </a:solidFill>
              </a:rPr>
            </a:br>
            <a:r>
              <a:rPr lang="fr-FR" sz="1600" dirty="0">
                <a:solidFill>
                  <a:srgbClr val="00B050"/>
                </a:solidFill>
              </a:rPr>
              <a:t>Les titres seront décernés aux trois premiers sans distinction de genre.</a:t>
            </a:r>
          </a:p>
          <a:p>
            <a:pPr>
              <a:spcBef>
                <a:spcPts val="0"/>
              </a:spcBef>
            </a:pPr>
            <a:r>
              <a:rPr lang="fr-FR" sz="1600" dirty="0">
                <a:solidFill>
                  <a:srgbClr val="00B050"/>
                </a:solidFill>
              </a:rPr>
              <a:t>Un prix spécial pourra être décerné, suivant les cas, au premier équipage féminin, mixte ou </a:t>
            </a:r>
            <a:r>
              <a:rPr lang="fr-FR" sz="1600" dirty="0" smtClean="0">
                <a:solidFill>
                  <a:srgbClr val="00B050"/>
                </a:solidFill>
              </a:rPr>
              <a:t>masculin.</a:t>
            </a:r>
            <a:r>
              <a:rPr lang="fr-FR" sz="1800" dirty="0" smtClean="0">
                <a:solidFill>
                  <a:srgbClr val="FF0000"/>
                </a:solidFill>
              </a:rPr>
              <a:t/>
            </a:r>
            <a:br>
              <a:rPr lang="fr-FR" sz="1800" dirty="0" smtClean="0">
                <a:solidFill>
                  <a:srgbClr val="FF0000"/>
                </a:solidFill>
              </a:rPr>
            </a:br>
            <a:r>
              <a:rPr lang="fr-FR" sz="1800" dirty="0" smtClean="0">
                <a:solidFill>
                  <a:srgbClr val="FF0000"/>
                </a:solidFill>
              </a:rPr>
              <a:t/>
            </a:r>
            <a:br>
              <a:rPr lang="fr-FR" sz="1800" dirty="0" smtClean="0">
                <a:solidFill>
                  <a:srgbClr val="FF0000"/>
                </a:solidFill>
              </a:rPr>
            </a:br>
            <a:r>
              <a:rPr lang="fr-FR" sz="1600" b="1" dirty="0" smtClean="0"/>
              <a:t>Organisation :</a:t>
            </a:r>
            <a:br>
              <a:rPr lang="fr-FR" sz="1600" b="1" dirty="0" smtClean="0"/>
            </a:br>
            <a:r>
              <a:rPr lang="fr-FR" sz="1600" dirty="0" smtClean="0"/>
              <a:t>Répartition en 3 types de championnats (Solitaire-Equipage, </a:t>
            </a:r>
            <a:r>
              <a:rPr lang="fr-FR" sz="1600" dirty="0"/>
              <a:t>Glisse</a:t>
            </a:r>
            <a:r>
              <a:rPr lang="fr-FR" sz="1600" dirty="0" smtClean="0"/>
              <a:t>, Extrême Glisse).</a:t>
            </a:r>
          </a:p>
        </p:txBody>
      </p:sp>
    </p:spTree>
    <p:extLst>
      <p:ext uri="{BB962C8B-B14F-4D97-AF65-F5344CB8AC3E}">
        <p14:creationId xmlns:p14="http://schemas.microsoft.com/office/powerpoint/2010/main" val="2865993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92D050"/>
          </a:solidFill>
        </p:spPr>
        <p:txBody>
          <a:bodyPr/>
          <a:lstStyle/>
          <a:p>
            <a:r>
              <a:rPr lang="fr-FR" dirty="0" smtClean="0">
                <a:solidFill>
                  <a:schemeClr val="tx1"/>
                </a:solidFill>
              </a:rPr>
              <a:t>Championnats de France Jeunes Espoirs</a:t>
            </a:r>
            <a:endParaRPr lang="fr-FR" dirty="0">
              <a:solidFill>
                <a:schemeClr val="tx1"/>
              </a:solidFill>
            </a:endParaRPr>
          </a:p>
        </p:txBody>
      </p:sp>
      <p:sp>
        <p:nvSpPr>
          <p:cNvPr id="3" name="Espace réservé du contenu 2"/>
          <p:cNvSpPr>
            <a:spLocks noGrp="1"/>
          </p:cNvSpPr>
          <p:nvPr>
            <p:ph sz="quarter" idx="10"/>
          </p:nvPr>
        </p:nvSpPr>
        <p:spPr>
          <a:xfrm>
            <a:off x="107504" y="1484784"/>
            <a:ext cx="8928992" cy="5400600"/>
          </a:xfrm>
        </p:spPr>
        <p:txBody>
          <a:bodyPr/>
          <a:lstStyle/>
          <a:p>
            <a:pPr>
              <a:spcBef>
                <a:spcPts val="0"/>
              </a:spcBef>
              <a:spcAft>
                <a:spcPts val="0"/>
              </a:spcAft>
            </a:pPr>
            <a:r>
              <a:rPr lang="fr-FR" sz="1600" b="1" dirty="0" smtClean="0"/>
              <a:t>Lieu : </a:t>
            </a:r>
          </a:p>
          <a:p>
            <a:pPr>
              <a:spcBef>
                <a:spcPts val="0"/>
              </a:spcBef>
              <a:spcAft>
                <a:spcPts val="0"/>
              </a:spcAft>
            </a:pPr>
            <a:r>
              <a:rPr lang="fr-FR" sz="1600" dirty="0" smtClean="0"/>
              <a:t>Appel d’offres avec rotation </a:t>
            </a:r>
            <a:r>
              <a:rPr lang="fr-FR" sz="1600" dirty="0"/>
              <a:t>tous les </a:t>
            </a:r>
            <a:r>
              <a:rPr lang="fr-FR" sz="1600" dirty="0" smtClean="0"/>
              <a:t>2 ans minimum mais </a:t>
            </a:r>
            <a:r>
              <a:rPr lang="fr-FR" sz="1600" dirty="0"/>
              <a:t>3 ans </a:t>
            </a:r>
            <a:r>
              <a:rPr lang="fr-FR" sz="1600" dirty="0" smtClean="0"/>
              <a:t>souhaitable:</a:t>
            </a:r>
            <a:r>
              <a:rPr lang="fr-FR" sz="1600" dirty="0"/>
              <a:t/>
            </a:r>
            <a:br>
              <a:rPr lang="fr-FR" sz="1600" dirty="0"/>
            </a:br>
            <a:r>
              <a:rPr lang="fr-FR" sz="1600" dirty="0" smtClean="0">
                <a:solidFill>
                  <a:srgbClr val="002060"/>
                </a:solidFill>
              </a:rPr>
              <a:t>Avec 2 championnats </a:t>
            </a:r>
            <a:r>
              <a:rPr lang="fr-FR" sz="1600" dirty="0">
                <a:solidFill>
                  <a:srgbClr val="002060"/>
                </a:solidFill>
              </a:rPr>
              <a:t>dans un environnement </a:t>
            </a:r>
            <a:r>
              <a:rPr lang="fr-FR" sz="1600" dirty="0" smtClean="0">
                <a:solidFill>
                  <a:srgbClr val="002060"/>
                </a:solidFill>
              </a:rPr>
              <a:t>proche (le Solitaire Équipage, le Glisse)</a:t>
            </a:r>
          </a:p>
          <a:p>
            <a:pPr>
              <a:spcBef>
                <a:spcPts val="0"/>
              </a:spcBef>
              <a:spcAft>
                <a:spcPts val="0"/>
              </a:spcAft>
            </a:pPr>
            <a:r>
              <a:rPr lang="fr-FR" sz="1600" dirty="0">
                <a:solidFill>
                  <a:srgbClr val="FF0000"/>
                </a:solidFill>
              </a:rPr>
              <a:t/>
            </a:r>
            <a:br>
              <a:rPr lang="fr-FR" sz="1600" dirty="0">
                <a:solidFill>
                  <a:srgbClr val="FF0000"/>
                </a:solidFill>
              </a:rPr>
            </a:br>
            <a:r>
              <a:rPr lang="fr-FR" sz="1600" b="1" dirty="0" smtClean="0"/>
              <a:t>Période :</a:t>
            </a:r>
            <a:r>
              <a:rPr lang="fr-FR" sz="1600" dirty="0"/>
              <a:t/>
            </a:r>
            <a:br>
              <a:rPr lang="fr-FR" sz="1600" dirty="0"/>
            </a:br>
            <a:r>
              <a:rPr lang="fr-FR" sz="1600" dirty="0" smtClean="0"/>
              <a:t>Solitaire Équipage </a:t>
            </a:r>
            <a:r>
              <a:rPr lang="fr-FR" sz="1600" dirty="0"/>
              <a:t>et </a:t>
            </a:r>
            <a:r>
              <a:rPr lang="fr-FR" sz="1600" dirty="0" smtClean="0"/>
              <a:t>Glisse la dernière quinzaine d’août.</a:t>
            </a:r>
            <a:br>
              <a:rPr lang="fr-FR" sz="1600" dirty="0" smtClean="0"/>
            </a:br>
            <a:r>
              <a:rPr lang="fr-FR" sz="1600" dirty="0" smtClean="0"/>
              <a:t>Le championnat « Extrême Glisse » à la Toussaint.</a:t>
            </a:r>
            <a:br>
              <a:rPr lang="fr-FR" sz="1600" dirty="0" smtClean="0"/>
            </a:br>
            <a:endParaRPr lang="fr-FR" sz="1600" dirty="0" smtClean="0"/>
          </a:p>
          <a:p>
            <a:pPr>
              <a:spcBef>
                <a:spcPts val="0"/>
              </a:spcBef>
              <a:spcAft>
                <a:spcPts val="0"/>
              </a:spcAft>
            </a:pPr>
            <a:r>
              <a:rPr lang="fr-FR" sz="1600" b="1" dirty="0" smtClean="0"/>
              <a:t>Sélections</a:t>
            </a:r>
            <a:r>
              <a:rPr lang="fr-FR" sz="1600" b="1" dirty="0"/>
              <a:t> </a:t>
            </a:r>
            <a:r>
              <a:rPr lang="fr-FR" sz="1600" b="1" dirty="0" smtClean="0"/>
              <a:t>:</a:t>
            </a:r>
          </a:p>
          <a:p>
            <a:pPr>
              <a:spcBef>
                <a:spcPts val="0"/>
              </a:spcBef>
              <a:spcAft>
                <a:spcPts val="0"/>
              </a:spcAft>
            </a:pPr>
            <a:r>
              <a:rPr lang="fr-FR" sz="1600" dirty="0" smtClean="0">
                <a:solidFill>
                  <a:srgbClr val="061F5D"/>
                </a:solidFill>
              </a:rPr>
              <a:t>Par </a:t>
            </a:r>
            <a:r>
              <a:rPr lang="fr-FR" sz="1600" dirty="0">
                <a:solidFill>
                  <a:srgbClr val="061F5D"/>
                </a:solidFill>
              </a:rPr>
              <a:t>les Ligues, </a:t>
            </a:r>
            <a:r>
              <a:rPr lang="fr-FR" sz="1600" dirty="0"/>
              <a:t>qui sélectionnent leurs coureurs et </a:t>
            </a:r>
            <a:r>
              <a:rPr lang="fr-FR" sz="1600" u="sng" dirty="0"/>
              <a:t>valident leur niveau sportif</a:t>
            </a:r>
            <a:r>
              <a:rPr lang="fr-FR" sz="1600" dirty="0"/>
              <a:t>. (certification des niveaux, réalisation d’une saison sportive minimum, place au </a:t>
            </a:r>
            <a:r>
              <a:rPr lang="fr-FR" sz="1600" dirty="0" smtClean="0"/>
              <a:t>CNIF défini par le DCP).</a:t>
            </a:r>
          </a:p>
          <a:p>
            <a:pPr>
              <a:spcBef>
                <a:spcPts val="0"/>
              </a:spcBef>
              <a:spcAft>
                <a:spcPts val="0"/>
              </a:spcAft>
            </a:pPr>
            <a:r>
              <a:rPr lang="fr-FR" sz="1600" dirty="0" smtClean="0"/>
              <a:t>La </a:t>
            </a:r>
            <a:r>
              <a:rPr lang="fr-FR" sz="1600" dirty="0" err="1"/>
              <a:t>FFVoile</a:t>
            </a:r>
            <a:r>
              <a:rPr lang="fr-FR" sz="1600" dirty="0"/>
              <a:t> valide cette </a:t>
            </a:r>
            <a:r>
              <a:rPr lang="fr-FR" sz="1600" dirty="0" smtClean="0"/>
              <a:t>liste. </a:t>
            </a:r>
            <a:r>
              <a:rPr lang="fr-FR" sz="1600" dirty="0"/>
              <a:t>Chaque ligue propose un nombre de quotas par titre pour fin novembre. Première attribution des quotas fin décembre. Retour des </a:t>
            </a:r>
            <a:r>
              <a:rPr lang="fr-FR" sz="1600" dirty="0" smtClean="0"/>
              <a:t>demandes justifiées </a:t>
            </a:r>
            <a:r>
              <a:rPr lang="fr-FR" sz="1600" dirty="0"/>
              <a:t>de besoins de quotas supplémentaires pour les Ligues avant fin avril et attribution des quotas définitifs par la </a:t>
            </a:r>
            <a:r>
              <a:rPr lang="fr-FR" sz="1600" dirty="0" err="1"/>
              <a:t>FFVoile</a:t>
            </a:r>
            <a:r>
              <a:rPr lang="fr-FR" sz="1600" dirty="0"/>
              <a:t> le 15 </a:t>
            </a:r>
            <a:r>
              <a:rPr lang="fr-FR" sz="1600" dirty="0" smtClean="0"/>
              <a:t>mai.</a:t>
            </a:r>
          </a:p>
          <a:p>
            <a:pPr>
              <a:spcBef>
                <a:spcPts val="0"/>
              </a:spcBef>
              <a:spcAft>
                <a:spcPts val="0"/>
              </a:spcAft>
            </a:pPr>
            <a:r>
              <a:rPr lang="fr-FR" sz="1600" dirty="0" smtClean="0"/>
              <a:t>Validation </a:t>
            </a:r>
            <a:r>
              <a:rPr lang="fr-FR" sz="1600" dirty="0"/>
              <a:t>des sélectionnés par la </a:t>
            </a:r>
            <a:r>
              <a:rPr lang="fr-FR" sz="1600" dirty="0" err="1" smtClean="0"/>
              <a:t>FFVoile</a:t>
            </a:r>
            <a:r>
              <a:rPr lang="fr-FR" sz="1600" dirty="0" smtClean="0"/>
              <a:t>.</a:t>
            </a:r>
            <a:r>
              <a:rPr lang="fr-FR" sz="1600" dirty="0"/>
              <a:t/>
            </a:r>
            <a:br>
              <a:rPr lang="fr-FR" sz="1600" dirty="0"/>
            </a:br>
            <a:endParaRPr lang="fr-FR" sz="1600" dirty="0"/>
          </a:p>
        </p:txBody>
      </p:sp>
    </p:spTree>
    <p:extLst>
      <p:ext uri="{BB962C8B-B14F-4D97-AF65-F5344CB8AC3E}">
        <p14:creationId xmlns:p14="http://schemas.microsoft.com/office/powerpoint/2010/main" val="1500837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107504" y="1412776"/>
            <a:ext cx="8883152" cy="4176464"/>
          </a:xfrm>
          <a:prstGeom prst="rect">
            <a:avLst/>
          </a:prstGeom>
        </p:spPr>
        <p:txBody>
          <a:bodyPr/>
          <a:lstStyle>
            <a:lvl1pPr marL="0" indent="0" algn="l" rtl="0" eaLnBrk="1" fontAlgn="base" hangingPunct="1">
              <a:spcBef>
                <a:spcPts val="600"/>
              </a:spcBef>
              <a:spcAft>
                <a:spcPts val="600"/>
              </a:spcAft>
              <a:buSzPct val="80000"/>
              <a:buFont typeface="+mj-lt"/>
              <a:buNone/>
              <a:defRPr sz="2200">
                <a:solidFill>
                  <a:schemeClr val="tx2"/>
                </a:solidFill>
                <a:latin typeface="+mn-lt"/>
                <a:ea typeface="+mn-ea"/>
                <a:cs typeface="ＭＳ Ｐゴシック" charset="0"/>
              </a:defRPr>
            </a:lvl1pPr>
            <a:lvl2pPr marL="800100" indent="-342900" algn="l" rtl="0" eaLnBrk="1" fontAlgn="base" hangingPunct="1">
              <a:spcBef>
                <a:spcPts val="600"/>
              </a:spcBef>
              <a:spcAft>
                <a:spcPts val="600"/>
              </a:spcAft>
              <a:buFontTx/>
              <a:buBlip>
                <a:blip r:embed="rId3"/>
              </a:buBlip>
              <a:defRPr sz="2200" b="1">
                <a:solidFill>
                  <a:schemeClr val="tx2"/>
                </a:solidFill>
                <a:latin typeface="+mn-lt"/>
                <a:ea typeface="+mn-ea"/>
              </a:defRPr>
            </a:lvl2pPr>
            <a:lvl3pPr marL="1257300" indent="-342900" algn="l" rtl="0" eaLnBrk="1" fontAlgn="base" hangingPunct="1">
              <a:spcBef>
                <a:spcPts val="600"/>
              </a:spcBef>
              <a:spcAft>
                <a:spcPts val="600"/>
              </a:spcAft>
              <a:buFontTx/>
              <a:buBlip>
                <a:blip r:embed="rId4"/>
              </a:buBlip>
              <a:defRPr sz="2200" i="1">
                <a:solidFill>
                  <a:schemeClr val="tx2"/>
                </a:solidFill>
                <a:latin typeface="+mn-lt"/>
                <a:ea typeface="+mn-ea"/>
              </a:defRPr>
            </a:lvl3pPr>
            <a:lvl4pPr marL="1714500" indent="-342900" algn="l" rtl="0" eaLnBrk="1" fontAlgn="base" hangingPunct="1">
              <a:spcBef>
                <a:spcPts val="600"/>
              </a:spcBef>
              <a:spcAft>
                <a:spcPts val="600"/>
              </a:spcAft>
              <a:buFontTx/>
              <a:buBlip>
                <a:blip r:embed="rId5"/>
              </a:buBlip>
              <a:defRPr sz="2000" b="1">
                <a:solidFill>
                  <a:schemeClr val="tx2"/>
                </a:solidFill>
                <a:latin typeface="+mn-lt"/>
                <a:ea typeface="+mn-ea"/>
              </a:defRPr>
            </a:lvl4pPr>
            <a:lvl5pPr marL="1828800" indent="0" algn="l" rtl="0" eaLnBrk="1" fontAlgn="base" hangingPunct="1">
              <a:spcBef>
                <a:spcPts val="600"/>
              </a:spcBef>
              <a:spcAft>
                <a:spcPts val="600"/>
              </a:spcAft>
              <a:buFontTx/>
              <a:buNone/>
              <a:defRPr sz="1800" b="1" i="1">
                <a:solidFill>
                  <a:schemeClr val="tx2"/>
                </a:solidFill>
                <a:latin typeface="+mn-lt"/>
                <a:ea typeface="+mn-ea"/>
              </a:defRPr>
            </a:lvl5pPr>
            <a:lvl6pPr marL="2667000" indent="-381000" algn="l" rtl="0" eaLnBrk="1" fontAlgn="base" hangingPunct="1">
              <a:spcBef>
                <a:spcPct val="20000"/>
              </a:spcBef>
              <a:spcAft>
                <a:spcPct val="0"/>
              </a:spcAft>
              <a:buChar char="»"/>
              <a:defRPr sz="2000">
                <a:solidFill>
                  <a:schemeClr val="tx1"/>
                </a:solidFill>
                <a:latin typeface="+mn-lt"/>
                <a:ea typeface="+mn-ea"/>
              </a:defRPr>
            </a:lvl6pPr>
            <a:lvl7pPr marL="3124200" indent="-381000" algn="l" rtl="0" eaLnBrk="1" fontAlgn="base" hangingPunct="1">
              <a:spcBef>
                <a:spcPct val="20000"/>
              </a:spcBef>
              <a:spcAft>
                <a:spcPct val="0"/>
              </a:spcAft>
              <a:buChar char="»"/>
              <a:defRPr sz="2000">
                <a:solidFill>
                  <a:schemeClr val="tx1"/>
                </a:solidFill>
                <a:latin typeface="+mn-lt"/>
                <a:ea typeface="+mn-ea"/>
              </a:defRPr>
            </a:lvl7pPr>
            <a:lvl8pPr marL="3581400" indent="-381000" algn="l" rtl="0" eaLnBrk="1" fontAlgn="base" hangingPunct="1">
              <a:spcBef>
                <a:spcPct val="20000"/>
              </a:spcBef>
              <a:spcAft>
                <a:spcPct val="0"/>
              </a:spcAft>
              <a:buChar char="»"/>
              <a:defRPr sz="2000">
                <a:solidFill>
                  <a:schemeClr val="tx1"/>
                </a:solidFill>
                <a:latin typeface="+mn-lt"/>
                <a:ea typeface="+mn-ea"/>
              </a:defRPr>
            </a:lvl8pPr>
            <a:lvl9pPr marL="4038600" indent="-381000" algn="l" rtl="0" eaLnBrk="1" fontAlgn="base" hangingPunct="1">
              <a:spcBef>
                <a:spcPct val="20000"/>
              </a:spcBef>
              <a:spcAft>
                <a:spcPct val="0"/>
              </a:spcAft>
              <a:buChar char="»"/>
              <a:defRPr sz="2000">
                <a:solidFill>
                  <a:schemeClr val="tx1"/>
                </a:solidFill>
                <a:latin typeface="+mn-lt"/>
                <a:ea typeface="+mn-ea"/>
              </a:defRPr>
            </a:lvl9pPr>
          </a:lstStyle>
          <a:p>
            <a:r>
              <a:rPr lang="fr-FR" sz="1800" b="1" dirty="0" smtClean="0"/>
              <a:t>Parcours :</a:t>
            </a:r>
            <a:r>
              <a:rPr lang="fr-FR" sz="1800" dirty="0"/>
              <a:t/>
            </a:r>
            <a:br>
              <a:rPr lang="fr-FR" sz="1800" dirty="0"/>
            </a:br>
            <a:r>
              <a:rPr lang="fr-FR" sz="1800" dirty="0" smtClean="0"/>
              <a:t>Parcours </a:t>
            </a:r>
            <a:r>
              <a:rPr lang="fr-FR" sz="1800" dirty="0"/>
              <a:t>construits, raids adaptés aux supports, </a:t>
            </a:r>
            <a:r>
              <a:rPr lang="fr-FR" sz="1800" dirty="0" smtClean="0"/>
              <a:t>divers types </a:t>
            </a:r>
            <a:r>
              <a:rPr lang="fr-FR" sz="1800" dirty="0"/>
              <a:t>de départs (surtout sur </a:t>
            </a:r>
            <a:r>
              <a:rPr lang="fr-FR" sz="1800" dirty="0" smtClean="0"/>
              <a:t>le </a:t>
            </a:r>
            <a:r>
              <a:rPr lang="fr-FR" sz="1800" dirty="0"/>
              <a:t>Glisse).</a:t>
            </a:r>
          </a:p>
          <a:p>
            <a:r>
              <a:rPr lang="fr-FR" sz="1800" b="1" dirty="0">
                <a:solidFill>
                  <a:srgbClr val="002060"/>
                </a:solidFill>
              </a:rPr>
              <a:t>Format </a:t>
            </a:r>
            <a:r>
              <a:rPr lang="fr-FR" sz="1800" b="1" dirty="0" smtClean="0">
                <a:solidFill>
                  <a:srgbClr val="002060"/>
                </a:solidFill>
              </a:rPr>
              <a:t>:</a:t>
            </a:r>
            <a:r>
              <a:rPr lang="fr-FR" sz="1800" b="1" dirty="0">
                <a:solidFill>
                  <a:srgbClr val="002060"/>
                </a:solidFill>
              </a:rPr>
              <a:t> En attente du bilan de l’édition 2018 pour définir quel format entre : </a:t>
            </a:r>
            <a:r>
              <a:rPr lang="fr-FR" sz="1800" b="1" dirty="0" smtClean="0">
                <a:solidFill>
                  <a:srgbClr val="FF0000"/>
                </a:solidFill>
              </a:rPr>
              <a:t>Medal </a:t>
            </a:r>
            <a:r>
              <a:rPr lang="fr-FR" sz="1800" b="1" dirty="0">
                <a:solidFill>
                  <a:srgbClr val="FF0000"/>
                </a:solidFill>
              </a:rPr>
              <a:t>race ; </a:t>
            </a:r>
            <a:r>
              <a:rPr lang="fr-FR" sz="1800" b="1" dirty="0" smtClean="0">
                <a:solidFill>
                  <a:srgbClr val="FF0000"/>
                </a:solidFill>
              </a:rPr>
              <a:t>1/2 finale-finale </a:t>
            </a:r>
            <a:r>
              <a:rPr lang="fr-FR" sz="1800" b="1" dirty="0">
                <a:solidFill>
                  <a:srgbClr val="FF0000"/>
                </a:solidFill>
              </a:rPr>
              <a:t>; moyenne de points. </a:t>
            </a:r>
            <a:r>
              <a:rPr lang="fr-FR" sz="1800" b="1" dirty="0" smtClean="0">
                <a:solidFill>
                  <a:srgbClr val="00B050"/>
                </a:solidFill>
              </a:rPr>
              <a:t/>
            </a:r>
            <a:br>
              <a:rPr lang="fr-FR" sz="1800" b="1" dirty="0" smtClean="0">
                <a:solidFill>
                  <a:srgbClr val="00B050"/>
                </a:solidFill>
              </a:rPr>
            </a:br>
            <a:r>
              <a:rPr lang="fr-FR" sz="1800" b="1" dirty="0" smtClean="0">
                <a:solidFill>
                  <a:srgbClr val="00B050"/>
                </a:solidFill>
              </a:rPr>
              <a:t>Pas </a:t>
            </a:r>
            <a:r>
              <a:rPr lang="fr-FR" sz="1800" b="1" dirty="0">
                <a:solidFill>
                  <a:srgbClr val="00B050"/>
                </a:solidFill>
              </a:rPr>
              <a:t>de finale sèche.</a:t>
            </a:r>
          </a:p>
          <a:p>
            <a:r>
              <a:rPr lang="fr-FR" sz="1800" b="1" kern="0" dirty="0" smtClean="0"/>
              <a:t>Animations :</a:t>
            </a:r>
            <a:r>
              <a:rPr lang="fr-FR" sz="1800" kern="0" dirty="0"/>
              <a:t/>
            </a:r>
            <a:br>
              <a:rPr lang="fr-FR" sz="1800" kern="0" dirty="0"/>
            </a:br>
            <a:r>
              <a:rPr lang="fr-FR" sz="1800" kern="0" dirty="0" smtClean="0"/>
              <a:t>VRC ; Bateaux tests (chantiers/fournisseurs) ou démonstration de nouveaux supports</a:t>
            </a:r>
          </a:p>
          <a:p>
            <a:r>
              <a:rPr lang="fr-FR" sz="1800" b="1" kern="0" dirty="0" smtClean="0"/>
              <a:t>Formation :</a:t>
            </a:r>
            <a:r>
              <a:rPr lang="fr-FR" sz="1800" kern="0" dirty="0" smtClean="0"/>
              <a:t> </a:t>
            </a:r>
            <a:br>
              <a:rPr lang="fr-FR" sz="1800" kern="0" dirty="0" smtClean="0"/>
            </a:br>
            <a:r>
              <a:rPr lang="fr-FR" sz="1800" dirty="0" smtClean="0"/>
              <a:t>Jeunes </a:t>
            </a:r>
            <a:r>
              <a:rPr lang="fr-FR" sz="1800" dirty="0"/>
              <a:t>arbitres (chaque ligue doit participer à l’arbitrage du </a:t>
            </a:r>
            <a:r>
              <a:rPr lang="fr-FR" sz="1800" dirty="0" smtClean="0"/>
              <a:t>championnat </a:t>
            </a:r>
            <a:r>
              <a:rPr lang="fr-FR" sz="1800" dirty="0"/>
              <a:t>avec des jeunes arbitres de leur </a:t>
            </a:r>
            <a:r>
              <a:rPr lang="fr-FR" sz="1800" dirty="0" smtClean="0"/>
              <a:t>territoire).</a:t>
            </a:r>
            <a:br>
              <a:rPr lang="fr-FR" sz="1800" dirty="0" smtClean="0"/>
            </a:br>
            <a:r>
              <a:rPr lang="fr-FR" sz="1800" dirty="0" smtClean="0"/>
              <a:t>Information </a:t>
            </a:r>
            <a:r>
              <a:rPr lang="fr-FR" sz="1800" dirty="0"/>
              <a:t>sur la préparation physique, </a:t>
            </a:r>
            <a:r>
              <a:rPr lang="fr-FR" sz="1800" dirty="0" smtClean="0"/>
              <a:t>météo, alimentation/hydratation</a:t>
            </a:r>
            <a:r>
              <a:rPr lang="fr-FR" sz="1800" dirty="0"/>
              <a:t>, filières du Haut </a:t>
            </a:r>
            <a:r>
              <a:rPr lang="fr-FR" sz="1800" dirty="0" smtClean="0"/>
              <a:t>Niveau, environnement, etc. </a:t>
            </a:r>
            <a:endParaRPr lang="fr-FR" sz="1800" dirty="0"/>
          </a:p>
          <a:p>
            <a:r>
              <a:rPr lang="fr-FR" sz="1800" b="1" kern="0" dirty="0" smtClean="0"/>
              <a:t>Financement :</a:t>
            </a:r>
            <a:br>
              <a:rPr lang="fr-FR" sz="1800" b="1" kern="0" dirty="0" smtClean="0"/>
            </a:br>
            <a:r>
              <a:rPr lang="fr-FR" sz="1800" kern="0" dirty="0" smtClean="0"/>
              <a:t>Organisateur - Participation </a:t>
            </a:r>
            <a:r>
              <a:rPr lang="fr-FR" sz="1800" kern="0" dirty="0" err="1" smtClean="0"/>
              <a:t>FFVoile</a:t>
            </a:r>
            <a:r>
              <a:rPr lang="fr-FR" sz="1800" kern="0" dirty="0" smtClean="0"/>
              <a:t> (Technique, Dotation et Communication).</a:t>
            </a:r>
            <a:endParaRPr lang="fr-FR" sz="1800" kern="0" dirty="0"/>
          </a:p>
        </p:txBody>
      </p:sp>
      <p:sp>
        <p:nvSpPr>
          <p:cNvPr id="6" name="Titre 1"/>
          <p:cNvSpPr>
            <a:spLocks noGrp="1"/>
          </p:cNvSpPr>
          <p:nvPr>
            <p:ph type="title"/>
          </p:nvPr>
        </p:nvSpPr>
        <p:spPr>
          <a:xfrm>
            <a:off x="457200" y="548680"/>
            <a:ext cx="8229600" cy="648072"/>
          </a:xfrm>
          <a:solidFill>
            <a:srgbClr val="92D050"/>
          </a:solidFill>
        </p:spPr>
        <p:txBody>
          <a:bodyPr/>
          <a:lstStyle/>
          <a:p>
            <a:r>
              <a:rPr lang="fr-FR" dirty="0" smtClean="0">
                <a:solidFill>
                  <a:schemeClr val="tx1"/>
                </a:solidFill>
              </a:rPr>
              <a:t>Championnats de France Jeunes Espoirs</a:t>
            </a:r>
            <a:endParaRPr lang="fr-FR" dirty="0">
              <a:solidFill>
                <a:schemeClr val="tx1"/>
              </a:solidFill>
            </a:endParaRPr>
          </a:p>
        </p:txBody>
      </p:sp>
    </p:spTree>
    <p:extLst>
      <p:ext uri="{BB962C8B-B14F-4D97-AF65-F5344CB8AC3E}">
        <p14:creationId xmlns:p14="http://schemas.microsoft.com/office/powerpoint/2010/main" val="3122383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683057053"/>
              </p:ext>
            </p:extLst>
          </p:nvPr>
        </p:nvGraphicFramePr>
        <p:xfrm>
          <a:off x="35496" y="1268760"/>
          <a:ext cx="8928992" cy="4674976"/>
        </p:xfrm>
        <a:graphic>
          <a:graphicData uri="http://schemas.openxmlformats.org/drawingml/2006/table">
            <a:tbl>
              <a:tblPr firstRow="1" bandRow="1">
                <a:tableStyleId>{5C22544A-7EE6-4342-B048-85BDC9FD1C3A}</a:tableStyleId>
              </a:tblPr>
              <a:tblGrid>
                <a:gridCol w="1728192"/>
                <a:gridCol w="1584176"/>
                <a:gridCol w="1876719"/>
                <a:gridCol w="1363641"/>
                <a:gridCol w="2376264"/>
              </a:tblGrid>
              <a:tr h="577348">
                <a:tc gridSpan="5">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400" baseline="0" dirty="0" smtClean="0"/>
                        <a:t>Supports pour le «Glisse »</a:t>
                      </a:r>
                      <a:endParaRPr lang="fr-FR" sz="2800" dirty="0" smtClean="0"/>
                    </a:p>
                  </a:txBody>
                  <a:tcPr/>
                </a:tc>
                <a:tc hMerge="1">
                  <a:txBody>
                    <a:bodyPr/>
                    <a:lstStyle/>
                    <a:p>
                      <a:endParaRPr lang="fr-FR" sz="1600" dirty="0"/>
                    </a:p>
                  </a:txBody>
                  <a:tcPr/>
                </a:tc>
                <a:tc hMerge="1">
                  <a:txBody>
                    <a:bodyPr/>
                    <a:lstStyle/>
                    <a:p>
                      <a:endParaRPr lang="fr-FR" sz="1600" dirty="0"/>
                    </a:p>
                  </a:txBody>
                  <a:tcPr/>
                </a:tc>
                <a:tc hMerge="1">
                  <a:txBody>
                    <a:bodyPr/>
                    <a:lstStyle/>
                    <a:p>
                      <a:endParaRPr lang="fr-FR" sz="1600" dirty="0" smtClean="0"/>
                    </a:p>
                  </a:txBody>
                  <a:tcPr/>
                </a:tc>
                <a:tc hMerge="1">
                  <a:txBody>
                    <a:bodyPr/>
                    <a:lstStyle/>
                    <a:p>
                      <a:endParaRPr lang="fr-FR" sz="1600" dirty="0"/>
                    </a:p>
                  </a:txBody>
                  <a:tcPr/>
                </a:tc>
              </a:tr>
              <a:tr h="646788">
                <a:tc>
                  <a:txBody>
                    <a:bodyPr/>
                    <a:lstStyle/>
                    <a:p>
                      <a:pPr algn="ctr"/>
                      <a:r>
                        <a:rPr lang="fr-FR" sz="1600" b="1" dirty="0" smtClean="0">
                          <a:solidFill>
                            <a:srgbClr val="002060"/>
                          </a:solidFill>
                        </a:rPr>
                        <a:t>Planche</a:t>
                      </a:r>
                      <a:endParaRPr lang="fr-FR" sz="1600" b="1" dirty="0">
                        <a:solidFill>
                          <a:srgbClr val="002060"/>
                        </a:solidFill>
                      </a:endParaRPr>
                    </a:p>
                  </a:txBody>
                  <a:tcPr/>
                </a:tc>
                <a:tc>
                  <a:txBody>
                    <a:bodyPr/>
                    <a:lstStyle/>
                    <a:p>
                      <a:pPr algn="ctr"/>
                      <a:r>
                        <a:rPr lang="fr-FR" sz="1600" b="1" dirty="0" smtClean="0">
                          <a:solidFill>
                            <a:srgbClr val="002060"/>
                          </a:solidFill>
                        </a:rPr>
                        <a:t>Dériveur Double</a:t>
                      </a:r>
                      <a:endParaRPr lang="fr-FR" sz="1600" b="1" dirty="0">
                        <a:solidFill>
                          <a:srgbClr val="002060"/>
                        </a:solidFill>
                      </a:endParaRPr>
                    </a:p>
                  </a:txBody>
                  <a:tcPr/>
                </a:tc>
                <a:tc>
                  <a:txBody>
                    <a:bodyPr/>
                    <a:lstStyle/>
                    <a:p>
                      <a:pPr algn="ctr"/>
                      <a:r>
                        <a:rPr lang="fr-FR" sz="1600" b="1" dirty="0" smtClean="0">
                          <a:solidFill>
                            <a:srgbClr val="002060"/>
                          </a:solidFill>
                        </a:rPr>
                        <a:t>Multicoques</a:t>
                      </a:r>
                      <a:endParaRPr lang="fr-FR" sz="1600" b="1" baseline="0" dirty="0" smtClean="0">
                        <a:solidFill>
                          <a:srgbClr val="002060"/>
                        </a:solidFill>
                      </a:endParaRPr>
                    </a:p>
                    <a:p>
                      <a:pPr algn="ctr"/>
                      <a:r>
                        <a:rPr lang="fr-FR" sz="1600" b="1" baseline="0" dirty="0" smtClean="0">
                          <a:solidFill>
                            <a:srgbClr val="002060"/>
                          </a:solidFill>
                        </a:rPr>
                        <a:t>Double</a:t>
                      </a:r>
                      <a:endParaRPr lang="fr-FR" sz="1600" b="1" dirty="0">
                        <a:solidFill>
                          <a:srgbClr val="002060"/>
                        </a:solidFill>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600" b="1" dirty="0" smtClean="0">
                          <a:solidFill>
                            <a:srgbClr val="002060"/>
                          </a:solidFill>
                        </a:rPr>
                        <a:t>Equipage</a:t>
                      </a:r>
                    </a:p>
                  </a:txBody>
                  <a:tcPr/>
                </a:tc>
                <a:tc>
                  <a:txBody>
                    <a:bodyPr/>
                    <a:lstStyle/>
                    <a:p>
                      <a:pPr algn="ctr"/>
                      <a:r>
                        <a:rPr lang="fr-FR" sz="1600" b="1" dirty="0" smtClean="0">
                          <a:solidFill>
                            <a:srgbClr val="002060"/>
                          </a:solidFill>
                        </a:rPr>
                        <a:t>Démonstration</a:t>
                      </a:r>
                      <a:r>
                        <a:rPr lang="fr-FR" sz="1600" b="1" baseline="0" dirty="0" smtClean="0">
                          <a:solidFill>
                            <a:srgbClr val="002060"/>
                          </a:solidFill>
                        </a:rPr>
                        <a:t> </a:t>
                      </a:r>
                      <a:r>
                        <a:rPr lang="fr-FR" sz="1600" b="1" dirty="0" smtClean="0">
                          <a:solidFill>
                            <a:srgbClr val="002060"/>
                          </a:solidFill>
                        </a:rPr>
                        <a:t>Foils</a:t>
                      </a:r>
                      <a:br>
                        <a:rPr lang="fr-FR" sz="1600" b="1" dirty="0" smtClean="0">
                          <a:solidFill>
                            <a:srgbClr val="002060"/>
                          </a:solidFill>
                        </a:rPr>
                      </a:br>
                      <a:r>
                        <a:rPr lang="fr-FR" sz="1600" b="1" dirty="0" smtClean="0">
                          <a:solidFill>
                            <a:srgbClr val="002060"/>
                          </a:solidFill>
                        </a:rPr>
                        <a:t>et Invitations</a:t>
                      </a:r>
                    </a:p>
                  </a:txBody>
                  <a:tcPr/>
                </a:tc>
              </a:tr>
              <a:tr h="3450840">
                <a:tc>
                  <a:txBody>
                    <a:bodyPr/>
                    <a:lstStyle/>
                    <a:p>
                      <a:r>
                        <a:rPr lang="fr-FR" sz="1600" b="1" dirty="0" smtClean="0">
                          <a:solidFill>
                            <a:srgbClr val="002060"/>
                          </a:solidFill>
                        </a:rPr>
                        <a:t>RSX (8.5</a:t>
                      </a:r>
                      <a:r>
                        <a:rPr lang="fr-FR" sz="1600" b="1" baseline="0" dirty="0" smtClean="0">
                          <a:solidFill>
                            <a:srgbClr val="002060"/>
                          </a:solidFill>
                        </a:rPr>
                        <a:t>)</a:t>
                      </a:r>
                    </a:p>
                    <a:p>
                      <a:r>
                        <a:rPr lang="fr-FR" sz="1200" baseline="0" dirty="0" smtClean="0">
                          <a:solidFill>
                            <a:srgbClr val="002060"/>
                          </a:solidFill>
                        </a:rPr>
                        <a:t>G : 15 – 20 ans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aseline="0" dirty="0" smtClean="0">
                          <a:solidFill>
                            <a:srgbClr val="002060"/>
                          </a:solidFill>
                        </a:rPr>
                        <a:t>F : 15 – 20 ans</a:t>
                      </a:r>
                    </a:p>
                    <a:p>
                      <a:endParaRPr lang="fr-FR" sz="1400" dirty="0" smtClean="0">
                        <a:solidFill>
                          <a:srgbClr val="002060"/>
                        </a:solidFill>
                      </a:endParaRPr>
                    </a:p>
                    <a:p>
                      <a:r>
                        <a:rPr lang="fr-FR" sz="1200" b="1" dirty="0" smtClean="0">
                          <a:solidFill>
                            <a:srgbClr val="002060"/>
                          </a:solidFill>
                        </a:rPr>
                        <a:t>Pour 2019 évolution possible pour 2020</a:t>
                      </a:r>
                    </a:p>
                    <a:p>
                      <a:r>
                        <a:rPr lang="fr-FR" sz="1400" b="1" dirty="0" smtClean="0">
                          <a:solidFill>
                            <a:srgbClr val="002060"/>
                          </a:solidFill>
                        </a:rPr>
                        <a:t>Bic</a:t>
                      </a:r>
                      <a:r>
                        <a:rPr lang="fr-FR" sz="1400" b="1" baseline="0" dirty="0" smtClean="0">
                          <a:solidFill>
                            <a:srgbClr val="002060"/>
                          </a:solidFill>
                        </a:rPr>
                        <a:t> 293 </a:t>
                      </a:r>
                    </a:p>
                    <a:p>
                      <a:r>
                        <a:rPr lang="fr-FR" sz="1200" baseline="0" dirty="0" smtClean="0">
                          <a:solidFill>
                            <a:srgbClr val="002060"/>
                          </a:solidFill>
                        </a:rPr>
                        <a:t>G : 14 – 16 ans</a:t>
                      </a:r>
                    </a:p>
                    <a:p>
                      <a:r>
                        <a:rPr lang="fr-FR" sz="1200" baseline="0" dirty="0" smtClean="0">
                          <a:solidFill>
                            <a:srgbClr val="002060"/>
                          </a:solidFill>
                        </a:rPr>
                        <a:t>F :  14 – </a:t>
                      </a:r>
                      <a:r>
                        <a:rPr lang="fr-FR" sz="1200" b="0" baseline="0" dirty="0" smtClean="0">
                          <a:solidFill>
                            <a:srgbClr val="002060"/>
                          </a:solidFill>
                        </a:rPr>
                        <a:t>20 ans </a:t>
                      </a:r>
                    </a:p>
                    <a:p>
                      <a:endParaRPr lang="fr-FR" sz="1600" b="1" baseline="0" dirty="0" smtClean="0">
                        <a:solidFill>
                          <a:srgbClr val="002060"/>
                        </a:solidFill>
                      </a:endParaRPr>
                    </a:p>
                    <a:p>
                      <a:r>
                        <a:rPr lang="fr-FR" sz="1400" b="1" baseline="0" dirty="0" smtClean="0">
                          <a:solidFill>
                            <a:srgbClr val="002060"/>
                          </a:solidFill>
                        </a:rPr>
                        <a:t>Bic 293+</a:t>
                      </a:r>
                    </a:p>
                    <a:p>
                      <a:r>
                        <a:rPr lang="fr-FR" sz="1200" b="0" baseline="0" dirty="0" smtClean="0">
                          <a:solidFill>
                            <a:srgbClr val="002060"/>
                          </a:solidFill>
                        </a:rPr>
                        <a:t>G : 17 – 25 ans</a:t>
                      </a:r>
                    </a:p>
                    <a:p>
                      <a:r>
                        <a:rPr lang="fr-FR" sz="1200" b="0" baseline="0" dirty="0" smtClean="0">
                          <a:solidFill>
                            <a:srgbClr val="002060"/>
                          </a:solidFill>
                        </a:rPr>
                        <a:t> F : 17 – 25 ans</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b="0" baseline="0" dirty="0" smtClean="0">
                          <a:solidFill>
                            <a:srgbClr val="002060"/>
                          </a:solidFill>
                        </a:rPr>
                        <a:t>Reste à la Toussaint </a:t>
                      </a:r>
                      <a:br>
                        <a:rPr lang="fr-FR" sz="1200" b="0" baseline="0" dirty="0" smtClean="0">
                          <a:solidFill>
                            <a:srgbClr val="002060"/>
                          </a:solidFill>
                        </a:rPr>
                      </a:br>
                      <a:r>
                        <a:rPr lang="fr-FR" sz="1200" b="0" strike="noStrike" baseline="0" dirty="0" smtClean="0">
                          <a:solidFill>
                            <a:srgbClr val="002060"/>
                          </a:solidFill>
                        </a:rPr>
                        <a:t>sur le CF Pratique Raceboard</a:t>
                      </a:r>
                      <a:endParaRPr lang="fr-FR" sz="1200" b="0" dirty="0">
                        <a:solidFill>
                          <a:srgbClr val="002060"/>
                        </a:solidFill>
                      </a:endParaRPr>
                    </a:p>
                  </a:txBody>
                  <a:tcPr/>
                </a:tc>
                <a:tc>
                  <a:txBody>
                    <a:bodyPr/>
                    <a:lstStyle/>
                    <a:p>
                      <a:r>
                        <a:rPr lang="fr-FR" sz="1600" b="1" dirty="0" smtClean="0">
                          <a:solidFill>
                            <a:srgbClr val="002060"/>
                          </a:solidFill>
                        </a:rPr>
                        <a:t>29er</a:t>
                      </a:r>
                      <a:endParaRPr lang="fr-FR" sz="1600" b="1" baseline="0" dirty="0" smtClean="0">
                        <a:solidFill>
                          <a:srgbClr val="002060"/>
                        </a:solidFill>
                      </a:endParaRPr>
                    </a:p>
                    <a:p>
                      <a:r>
                        <a:rPr lang="fr-FR" sz="1600" b="1" baseline="0" dirty="0" smtClean="0">
                          <a:solidFill>
                            <a:srgbClr val="002060"/>
                          </a:solidFill>
                        </a:rPr>
                        <a:t>Open</a:t>
                      </a:r>
                    </a:p>
                    <a:p>
                      <a:pPr>
                        <a:lnSpc>
                          <a:spcPct val="100000"/>
                        </a:lnSpc>
                      </a:pPr>
                      <a:r>
                        <a:rPr lang="fr-FR" sz="1200" baseline="0" dirty="0" smtClean="0">
                          <a:solidFill>
                            <a:srgbClr val="002060"/>
                          </a:solidFill>
                        </a:rPr>
                        <a:t>14 – 20 ans</a:t>
                      </a:r>
                    </a:p>
                    <a:p>
                      <a:pPr>
                        <a:lnSpc>
                          <a:spcPct val="100000"/>
                        </a:lnSpc>
                      </a:pPr>
                      <a:endParaRPr lang="fr-FR" sz="1000" baseline="0" dirty="0" smtClean="0">
                        <a:solidFill>
                          <a:srgbClr val="002060"/>
                        </a:solidFill>
                      </a:endParaRPr>
                    </a:p>
                  </a:txBody>
                  <a:tcPr/>
                </a:tc>
                <a:tc>
                  <a:txBody>
                    <a:bodyPr/>
                    <a:lstStyle/>
                    <a:p>
                      <a:r>
                        <a:rPr lang="fr-FR" sz="1600" b="1" dirty="0" smtClean="0">
                          <a:solidFill>
                            <a:srgbClr val="002060"/>
                          </a:solidFill>
                        </a:rPr>
                        <a:t>SL</a:t>
                      </a:r>
                      <a:r>
                        <a:rPr lang="fr-FR" sz="1600" b="1" baseline="0" dirty="0" smtClean="0">
                          <a:solidFill>
                            <a:srgbClr val="002060"/>
                          </a:solidFill>
                        </a:rPr>
                        <a:t> 15.5 </a:t>
                      </a:r>
                    </a:p>
                    <a:p>
                      <a:r>
                        <a:rPr lang="fr-FR" sz="1600" b="1" baseline="0" dirty="0" smtClean="0">
                          <a:solidFill>
                            <a:srgbClr val="002060"/>
                          </a:solidFill>
                        </a:rPr>
                        <a:t>Open</a:t>
                      </a:r>
                    </a:p>
                    <a:p>
                      <a:r>
                        <a:rPr lang="fr-FR" sz="1200" dirty="0" smtClean="0">
                          <a:solidFill>
                            <a:srgbClr val="002060"/>
                          </a:solidFill>
                        </a:rPr>
                        <a:t>14 – 16 ans</a:t>
                      </a:r>
                    </a:p>
                    <a:p>
                      <a:endParaRPr lang="fr-FR" sz="1400" dirty="0" smtClean="0">
                        <a:solidFill>
                          <a:srgbClr val="002060"/>
                        </a:solidFill>
                      </a:endParaRPr>
                    </a:p>
                    <a:p>
                      <a:r>
                        <a:rPr lang="fr-FR" sz="1600" b="1" dirty="0" smtClean="0">
                          <a:solidFill>
                            <a:srgbClr val="002060"/>
                          </a:solidFill>
                        </a:rPr>
                        <a:t>SL16 Open</a:t>
                      </a:r>
                      <a:endParaRPr lang="fr-FR" sz="1050" b="0" dirty="0" smtClean="0">
                        <a:solidFill>
                          <a:srgbClr val="002060"/>
                        </a:solidFill>
                      </a:endParaRPr>
                    </a:p>
                    <a:p>
                      <a:r>
                        <a:rPr lang="fr-FR" sz="1200" b="0" baseline="0" dirty="0" smtClean="0">
                          <a:solidFill>
                            <a:srgbClr val="002060"/>
                          </a:solidFill>
                        </a:rPr>
                        <a:t>14 – 20 ans</a:t>
                      </a:r>
                    </a:p>
                    <a:p>
                      <a:endParaRPr lang="fr-FR" sz="1200" b="0" baseline="0" dirty="0" smtClean="0">
                        <a:solidFill>
                          <a:srgbClr val="002060"/>
                        </a:solidFill>
                      </a:endParaRPr>
                    </a:p>
                    <a:p>
                      <a:r>
                        <a:rPr lang="fr-FR" sz="1200" b="0" baseline="0" dirty="0" smtClean="0">
                          <a:solidFill>
                            <a:srgbClr val="002060"/>
                          </a:solidFill>
                        </a:rPr>
                        <a:t>_-_-_-_-_-_-_-_-_-_-_-_</a:t>
                      </a:r>
                      <a:endParaRPr lang="fr-FR" sz="1400" b="0" dirty="0" smtClean="0">
                        <a:solidFill>
                          <a:srgbClr val="002060"/>
                        </a:solidFill>
                      </a:endParaRPr>
                    </a:p>
                    <a:p>
                      <a:r>
                        <a:rPr lang="fr-FR" sz="1200" b="0" dirty="0" smtClean="0">
                          <a:solidFill>
                            <a:srgbClr val="002060"/>
                          </a:solidFill>
                        </a:rPr>
                        <a:t>Nacra 15 et </a:t>
                      </a:r>
                      <a:r>
                        <a:rPr lang="fr-FR" sz="1200" b="0" dirty="0" err="1" smtClean="0">
                          <a:solidFill>
                            <a:srgbClr val="002060"/>
                          </a:solidFill>
                        </a:rPr>
                        <a:t>Hobie</a:t>
                      </a:r>
                      <a:r>
                        <a:rPr lang="fr-FR" sz="1200" b="0" dirty="0" smtClean="0">
                          <a:solidFill>
                            <a:srgbClr val="002060"/>
                          </a:solidFill>
                        </a:rPr>
                        <a:t> Cat16 </a:t>
                      </a:r>
                      <a:r>
                        <a:rPr lang="fr-FR" sz="1200" b="0" dirty="0" smtClean="0">
                          <a:solidFill>
                            <a:srgbClr val="002060"/>
                          </a:solidFill>
                        </a:rPr>
                        <a:t>spi </a:t>
                      </a:r>
                      <a:r>
                        <a:rPr lang="fr-FR" sz="1200" b="0" i="0" dirty="0" smtClean="0">
                          <a:solidFill>
                            <a:srgbClr val="002060"/>
                          </a:solidFill>
                        </a:rPr>
                        <a:t>suivant</a:t>
                      </a:r>
                      <a:r>
                        <a:rPr lang="fr-FR" sz="1200" b="0" i="0" baseline="0" dirty="0" smtClean="0">
                          <a:solidFill>
                            <a:srgbClr val="002060"/>
                          </a:solidFill>
                        </a:rPr>
                        <a:t> </a:t>
                      </a:r>
                      <a:r>
                        <a:rPr lang="fr-FR" sz="1200" b="0" i="0" baseline="0" dirty="0" smtClean="0">
                          <a:solidFill>
                            <a:srgbClr val="002060"/>
                          </a:solidFill>
                        </a:rPr>
                        <a:t>la pratique constatée sur la participation au National Jeunes et du nombre d’inscrits au championnat de France 2019.</a:t>
                      </a:r>
                      <a:endParaRPr lang="fr-FR" sz="1200" b="0" i="0" dirty="0" smtClean="0">
                        <a:solidFill>
                          <a:srgbClr val="002060"/>
                        </a:solidFill>
                      </a:endParaRPr>
                    </a:p>
                  </a:txBody>
                  <a:tcPr/>
                </a:tc>
                <a:tc>
                  <a:txBody>
                    <a:bodyPr/>
                    <a:lstStyle/>
                    <a:p>
                      <a:r>
                        <a:rPr lang="fr-FR" sz="1600" b="1" dirty="0" smtClean="0">
                          <a:solidFill>
                            <a:srgbClr val="002060"/>
                          </a:solidFill>
                        </a:rPr>
                        <a:t>Open 570</a:t>
                      </a:r>
                    </a:p>
                    <a:p>
                      <a:pPr marL="0" marR="0" indent="0" algn="l" defTabSz="457200" rtl="0" eaLnBrk="1" fontAlgn="auto" latinLnBrk="0" hangingPunct="1">
                        <a:lnSpc>
                          <a:spcPct val="100000"/>
                        </a:lnSpc>
                        <a:spcBef>
                          <a:spcPts val="0"/>
                        </a:spcBef>
                        <a:spcAft>
                          <a:spcPts val="0"/>
                        </a:spcAft>
                        <a:buClrTx/>
                        <a:buSzTx/>
                        <a:buFontTx/>
                        <a:buNone/>
                        <a:tabLst/>
                        <a:defRPr/>
                      </a:pPr>
                      <a:r>
                        <a:rPr lang="fr-FR" sz="1600" b="1" baseline="0" dirty="0" smtClean="0">
                          <a:solidFill>
                            <a:srgbClr val="002060"/>
                          </a:solidFill>
                        </a:rPr>
                        <a:t>Open</a:t>
                      </a:r>
                    </a:p>
                    <a:p>
                      <a:r>
                        <a:rPr lang="fr-FR" sz="1200" b="0" baseline="0" dirty="0" smtClean="0">
                          <a:solidFill>
                            <a:srgbClr val="002060"/>
                          </a:solidFill>
                        </a:rPr>
                        <a:t>15 – 25 ans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aseline="0" dirty="0" smtClean="0">
                          <a:solidFill>
                            <a:srgbClr val="002060"/>
                          </a:solidFill>
                        </a:rPr>
                        <a:t>Évaluer la faisabilité d’une animation du type record, </a:t>
                      </a:r>
                      <a:r>
                        <a:rPr lang="fr-FR" sz="1200" baseline="0" dirty="0" err="1" smtClean="0">
                          <a:solidFill>
                            <a:srgbClr val="002060"/>
                          </a:solidFill>
                        </a:rPr>
                        <a:t>run</a:t>
                      </a:r>
                      <a:r>
                        <a:rPr lang="fr-FR" sz="1200" baseline="0" dirty="0" smtClean="0">
                          <a:solidFill>
                            <a:srgbClr val="002060"/>
                          </a:solidFill>
                        </a:rPr>
                        <a:t>, </a:t>
                      </a:r>
                      <a:r>
                        <a:rPr lang="fr-FR" sz="1200" baseline="0" dirty="0" err="1" smtClean="0">
                          <a:solidFill>
                            <a:srgbClr val="002060"/>
                          </a:solidFill>
                        </a:rPr>
                        <a:t>contest</a:t>
                      </a:r>
                      <a:r>
                        <a:rPr lang="fr-FR" sz="1200" baseline="0" dirty="0" smtClean="0">
                          <a:solidFill>
                            <a:srgbClr val="002060"/>
                          </a:solidFill>
                        </a:rPr>
                        <a:t> entre les vainqueurs des podiums du SL15.5 et SL16.</a:t>
                      </a:r>
                      <a:br>
                        <a:rPr lang="fr-FR" sz="1200" baseline="0" dirty="0" smtClean="0">
                          <a:solidFill>
                            <a:srgbClr val="002060"/>
                          </a:solidFill>
                        </a:rPr>
                      </a:br>
                      <a:r>
                        <a:rPr lang="fr-FR" sz="1200" baseline="0" dirty="0" smtClean="0">
                          <a:solidFill>
                            <a:srgbClr val="002060"/>
                          </a:solidFill>
                        </a:rPr>
                        <a:t>-_-_-_-_-_-_-_-_-_-_-_-_</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baseline="0" dirty="0" smtClean="0">
                          <a:solidFill>
                            <a:srgbClr val="002060"/>
                          </a:solidFill>
                        </a:rPr>
                        <a:t>Invitation des séries sous conditions :</a:t>
                      </a:r>
                      <a:br>
                        <a:rPr lang="fr-FR" sz="1200" b="0" baseline="0" dirty="0" smtClean="0">
                          <a:solidFill>
                            <a:srgbClr val="002060"/>
                          </a:solidFill>
                        </a:rPr>
                      </a:br>
                      <a:r>
                        <a:rPr lang="fr-FR" sz="1200" b="0" baseline="0" dirty="0" smtClean="0">
                          <a:solidFill>
                            <a:srgbClr val="002060"/>
                          </a:solidFill>
                        </a:rPr>
                        <a:t>Nacra </a:t>
                      </a:r>
                      <a:r>
                        <a:rPr lang="fr-FR" sz="1200" b="0" baseline="0" dirty="0" smtClean="0">
                          <a:solidFill>
                            <a:srgbClr val="002060"/>
                          </a:solidFill>
                        </a:rPr>
                        <a:t>15 (14-20ans)  </a:t>
                      </a:r>
                      <a:r>
                        <a:rPr lang="fr-FR" sz="1200" b="0" baseline="0" dirty="0" smtClean="0">
                          <a:solidFill>
                            <a:srgbClr val="002060"/>
                          </a:solidFill>
                        </a:rPr>
                        <a:t>et </a:t>
                      </a:r>
                      <a:r>
                        <a:rPr lang="fr-FR" sz="1200" b="0" baseline="0" dirty="0" err="1" smtClean="0">
                          <a:solidFill>
                            <a:srgbClr val="002060"/>
                          </a:solidFill>
                        </a:rPr>
                        <a:t>Hobie</a:t>
                      </a:r>
                      <a:r>
                        <a:rPr lang="fr-FR" sz="1200" b="0" baseline="0" dirty="0" smtClean="0">
                          <a:solidFill>
                            <a:srgbClr val="002060"/>
                          </a:solidFill>
                        </a:rPr>
                        <a:t> Cat16 spi </a:t>
                      </a:r>
                      <a:r>
                        <a:rPr lang="fr-FR" sz="1200" b="0" baseline="0" dirty="0" smtClean="0">
                          <a:solidFill>
                            <a:srgbClr val="002060"/>
                          </a:solidFill>
                        </a:rPr>
                        <a:t>(15-25ans) en </a:t>
                      </a:r>
                      <a:r>
                        <a:rPr lang="fr-FR" sz="1200" b="0" baseline="0" dirty="0" smtClean="0">
                          <a:solidFill>
                            <a:srgbClr val="002060"/>
                          </a:solidFill>
                        </a:rPr>
                        <a:t>flotte </a:t>
                      </a:r>
                      <a:r>
                        <a:rPr lang="fr-FR" sz="1200" b="0" baseline="0" dirty="0" smtClean="0">
                          <a:solidFill>
                            <a:srgbClr val="002060"/>
                          </a:solidFill>
                        </a:rPr>
                        <a:t>Open.</a:t>
                      </a:r>
                      <a:endParaRPr lang="fr-FR" sz="1200" b="0" baseline="0" dirty="0" smtClean="0">
                        <a:solidFill>
                          <a:srgbClr val="002060"/>
                        </a:solidFill>
                      </a:endParaRPr>
                    </a:p>
                  </a:txBody>
                  <a:tcPr/>
                </a:tc>
              </a:tr>
            </a:tbl>
          </a:graphicData>
        </a:graphic>
      </p:graphicFrame>
      <p:sp>
        <p:nvSpPr>
          <p:cNvPr id="4" name="Titre 3"/>
          <p:cNvSpPr>
            <a:spLocks noGrp="1"/>
          </p:cNvSpPr>
          <p:nvPr>
            <p:ph type="title"/>
          </p:nvPr>
        </p:nvSpPr>
        <p:spPr>
          <a:xfrm>
            <a:off x="457200" y="548680"/>
            <a:ext cx="8229600" cy="648072"/>
          </a:xfrm>
          <a:solidFill>
            <a:srgbClr val="92D050"/>
          </a:solidFill>
        </p:spPr>
        <p:txBody>
          <a:bodyPr/>
          <a:lstStyle/>
          <a:p>
            <a:r>
              <a:rPr lang="fr-FR" sz="2400" dirty="0">
                <a:solidFill>
                  <a:schemeClr val="tx1"/>
                </a:solidFill>
              </a:rPr>
              <a:t>Championnat de France </a:t>
            </a:r>
            <a:r>
              <a:rPr lang="fr-FR" sz="2400" dirty="0" smtClean="0">
                <a:solidFill>
                  <a:schemeClr val="tx1"/>
                </a:solidFill>
              </a:rPr>
              <a:t>Jeunes Espoirs - Glisse</a:t>
            </a:r>
            <a:r>
              <a:rPr lang="fr-FR" dirty="0" smtClean="0">
                <a:solidFill>
                  <a:schemeClr val="accent6">
                    <a:lumMod val="50000"/>
                  </a:schemeClr>
                </a:solidFill>
              </a:rPr>
              <a:t/>
            </a:r>
            <a:br>
              <a:rPr lang="fr-FR" dirty="0" smtClean="0">
                <a:solidFill>
                  <a:schemeClr val="accent6">
                    <a:lumMod val="50000"/>
                  </a:schemeClr>
                </a:solidFill>
              </a:rPr>
            </a:br>
            <a:endParaRPr lang="fr-FR" sz="4000" dirty="0">
              <a:solidFill>
                <a:schemeClr val="accent6">
                  <a:lumMod val="50000"/>
                </a:schemeClr>
              </a:solidFill>
            </a:endParaRPr>
          </a:p>
        </p:txBody>
      </p:sp>
    </p:spTree>
    <p:extLst>
      <p:ext uri="{BB962C8B-B14F-4D97-AF65-F5344CB8AC3E}">
        <p14:creationId xmlns:p14="http://schemas.microsoft.com/office/powerpoint/2010/main" val="65166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ésentation_FFVoile_2014">
  <a:themeElements>
    <a:clrScheme name="Personnalisé 1">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C00000"/>
      </a:hlink>
      <a:folHlink>
        <a:srgbClr val="7030A0"/>
      </a:folHlink>
    </a:clrScheme>
    <a:fontScheme name="Bande verticale">
      <a:majorFont>
        <a:latin typeface="Times New Roman"/>
        <a:ea typeface="ＭＳ Ｐゴシック"/>
        <a:cs typeface=""/>
      </a:majorFont>
      <a:minorFont>
        <a:latin typeface="Arial"/>
        <a:ea typeface="ＭＳ Ｐゴシック"/>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419100" marR="0" indent="-419100" algn="l" defTabSz="914400" rtl="0" eaLnBrk="1" fontAlgn="base" latinLnBrk="0" hangingPunct="1">
          <a:lnSpc>
            <a:spcPct val="100000"/>
          </a:lnSpc>
          <a:spcBef>
            <a:spcPct val="20000"/>
          </a:spcBef>
          <a:spcAft>
            <a:spcPct val="0"/>
          </a:spcAft>
          <a:buClrTx/>
          <a:buSzPct val="80000"/>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419100" marR="0" indent="-419100" algn="l" defTabSz="914400" rtl="0" eaLnBrk="1" fontAlgn="base" latinLnBrk="0" hangingPunct="1">
          <a:lnSpc>
            <a:spcPct val="100000"/>
          </a:lnSpc>
          <a:spcBef>
            <a:spcPct val="20000"/>
          </a:spcBef>
          <a:spcAft>
            <a:spcPct val="0"/>
          </a:spcAft>
          <a:buClrTx/>
          <a:buSzPct val="80000"/>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txDef>
      <a:spPr bwMode="auto">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a:spPr>
      <a:bodyPr wrap="square">
        <a:spAutoFit/>
      </a:bodyPr>
      <a:lstStyle>
        <a:defPPr eaLnBrk="0" hangingPunct="0">
          <a:lnSpc>
            <a:spcPct val="40000"/>
          </a:lnSpc>
          <a:spcBef>
            <a:spcPct val="50000"/>
          </a:spcBef>
          <a:buSzTx/>
          <a:defRPr sz="2500" b="1" dirty="0" smtClean="0">
            <a:solidFill>
              <a:srgbClr val="061F5D"/>
            </a:solidFill>
          </a:defRPr>
        </a:defPPr>
      </a:lstStyle>
    </a:txDef>
  </a:objectDefaults>
  <a:extraClrSchemeLst>
    <a:extraClrScheme>
      <a:clrScheme name="Bande verticale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Bande vertical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Bande vertical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ande verticale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Bande verticale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Bande verticale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_FFVoile_16-9.potx" id="{2BAC3285-EE82-48A8-99DC-CBA5D7407FDD}" vid="{C3A2572C-B171-430C-ADA7-690022BE9531}"/>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Presentation_FFVoile_16-9</Template>
  <TotalTime>5075</TotalTime>
  <Words>612</Words>
  <Application>Microsoft Office PowerPoint</Application>
  <PresentationFormat>Affichage à l'écran (4:3)</PresentationFormat>
  <Paragraphs>270</Paragraphs>
  <Slides>19</Slides>
  <Notes>19</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Présentation_FFVoile_2014</vt:lpstr>
      <vt:lpstr>Groupe Projet N°2  Simplification des Championnats et du calendrier </vt:lpstr>
      <vt:lpstr>Projet des différents types de Championnats de France de Voile</vt:lpstr>
      <vt:lpstr>Championnat de France Minimes</vt:lpstr>
      <vt:lpstr>Championnat de France Minimes</vt:lpstr>
      <vt:lpstr>Championnat de France Minimes</vt:lpstr>
      <vt:lpstr>Championnats de France Jeunes Espoirs</vt:lpstr>
      <vt:lpstr>Championnats de France Jeunes Espoirs</vt:lpstr>
      <vt:lpstr>Championnats de France Jeunes Espoirs</vt:lpstr>
      <vt:lpstr>Championnat de France Jeunes Espoirs - Glisse </vt:lpstr>
      <vt:lpstr>Championnat de France Jeunes Espoirs </vt:lpstr>
      <vt:lpstr>Championnat de France Jeunes Espoirs </vt:lpstr>
      <vt:lpstr>Championnats de France des Classes</vt:lpstr>
      <vt:lpstr>Championnats de France Inter Séries &amp; des Pratiques </vt:lpstr>
      <vt:lpstr>Championnats de France Inter Séries &amp; des Pratiques </vt:lpstr>
      <vt:lpstr>Championnats de France Inter Séries &amp; des Pratiques   Handivalide et Paravoile</vt:lpstr>
      <vt:lpstr>Évolution Calendrier - Classement </vt:lpstr>
      <vt:lpstr>Évolution Calendrier – Classements (Validé CA du 26/05/2018)</vt:lpstr>
      <vt:lpstr>Évolution Calendrier – Classements </vt:lpstr>
      <vt:lpstr>Évolution Calendrier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Projet N° 2</dc:title>
  <dc:creator>Marc BOUVET</dc:creator>
  <cp:keywords>FFVoile</cp:keywords>
  <cp:lastModifiedBy>Salou Jean-Pierre</cp:lastModifiedBy>
  <cp:revision>403</cp:revision>
  <cp:lastPrinted>2018-04-03T07:44:28Z</cp:lastPrinted>
  <dcterms:created xsi:type="dcterms:W3CDTF">2018-02-05T16:31:54Z</dcterms:created>
  <dcterms:modified xsi:type="dcterms:W3CDTF">2018-09-08T06:43:46Z</dcterms:modified>
</cp:coreProperties>
</file>